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147378244" r:id="rId5"/>
    <p:sldId id="2147476182" r:id="rId6"/>
    <p:sldId id="2147476181" r:id="rId7"/>
    <p:sldId id="2147476180" r:id="rId8"/>
    <p:sldId id="2147378197" r:id="rId9"/>
    <p:sldId id="2147378198" r:id="rId10"/>
    <p:sldId id="2147378192" r:id="rId11"/>
    <p:sldId id="2147378264" r:id="rId12"/>
    <p:sldId id="2147378186" r:id="rId13"/>
    <p:sldId id="2147378251" r:id="rId14"/>
    <p:sldId id="2147378259" r:id="rId15"/>
    <p:sldId id="2147378183" r:id="rId16"/>
    <p:sldId id="684" r:id="rId17"/>
    <p:sldId id="2147375473" r:id="rId18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1pPr>
    <a:lvl2pPr marL="3429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2pPr>
    <a:lvl3pPr marL="685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3pPr>
    <a:lvl4pPr marL="10287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4pPr>
    <a:lvl5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Molnlycke Sans Light" pitchFamily="2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BD5D48-9FEA-BB12-D561-709149AA72DA}" name="Karin Jakobsson" initials="KJ" userId="S::karin.jakobsson@molnlycke.com::01c9a49e-85bd-46c3-8b0a-fd52b1910f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A8050-7ECE-47FF-A045-AB7FE1008239}" v="204" dt="2026-06-24T07:07:10.7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0"/>
  </p:normalViewPr>
  <p:slideViewPr>
    <p:cSldViewPr snapToGrid="0">
      <p:cViewPr varScale="1">
        <p:scale>
          <a:sx n="158" d="100"/>
          <a:sy n="158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D86315-8AE7-13F2-C73D-F7B8724066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5D5BAC-BE5D-19B1-08FF-94A6823B62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9D86E72-5588-0E4D-BDDF-3B95EF9AAC06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0762BC-9FE2-470D-8A07-55749674C4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6B7645-7142-344C-1755-2E6B77F571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BF3C4ED-57A4-7049-98C3-8D1021703E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085EF984-F68F-E3D6-D3B3-509959ECE9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D7156B6-E4BF-B00F-4FC5-DB12B8B2B0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30A815-4939-9A49-8A0A-3BB0500A65B2}" type="datetimeFigureOut">
              <a:rPr lang="sv-SE"/>
              <a:pPr>
                <a:defRPr/>
              </a:pPr>
              <a:t>2026-07-08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7F2F9F42-DB14-3C17-6330-080B0771D5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8C79AEC6-84DA-803D-627F-A974C15D63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50BAD0-1930-21FE-8880-CA453620E4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6597B63-209B-4BDF-3DF4-9472F73AD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CFE87F-B474-5346-84EC-B824AF298D6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428A-DE45-4D47-B50E-1F004C0E579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1719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428A-DE45-4D47-B50E-1F004C0E579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5023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2C2B-23EF-285F-33EC-E2EF8F136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927EA4C-A7D6-CE0A-AA4C-C7D12156F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8B5202E-81ED-A7C7-CC9E-F3DCAE94F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A5260FB-819E-D84A-8F6B-2BDD70A01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428A-DE45-4D47-B50E-1F004C0E579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962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986806" y="3271292"/>
            <a:ext cx="7899053" cy="26768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Ta bort ® på Mepilex  </a:t>
            </a:r>
          </a:p>
        </p:txBody>
      </p:sp>
    </p:spTree>
    <p:extLst>
      <p:ext uri="{BB962C8B-B14F-4D97-AF65-F5344CB8AC3E}">
        <p14:creationId xmlns:p14="http://schemas.microsoft.com/office/powerpoint/2010/main" val="3566753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43450"/>
            <a:ext cx="5438775" cy="388143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081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0081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consequences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surgical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site</a:t>
            </a:r>
            <a:r>
              <a:rPr lang="sv-SE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complications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SSCs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and 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delayed</a:t>
            </a:r>
            <a:r>
              <a:rPr lang="sv-SE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healing 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sv-SE" sz="1200" i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devastating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sv-S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428A-DE45-4D47-B50E-1F004C0E579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223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0F779-364E-03BE-1C43-C35549787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4D768AF-BEAA-A7E1-EEE4-F7EF73A94B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B92343E-9CB8-FAA6-D437-CAC9B0C34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6806" y="3271292"/>
            <a:ext cx="7899053" cy="267681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302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986806" y="3271292"/>
            <a:ext cx="7899053" cy="267681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00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986806" y="3271292"/>
            <a:ext cx="7899053" cy="2676811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Byt</a:t>
            </a:r>
            <a:r>
              <a:rPr lang="en-US"/>
              <a:t> </a:t>
            </a:r>
            <a:r>
              <a:rPr lang="en-US" err="1"/>
              <a:t>bild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37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986806" y="3271292"/>
            <a:ext cx="7899053" cy="2676811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Gör</a:t>
            </a:r>
            <a:r>
              <a:rPr lang="en-US"/>
              <a:t> </a:t>
            </a:r>
            <a:r>
              <a:rPr lang="en-US" err="1"/>
              <a:t>texten</a:t>
            </a:r>
            <a:r>
              <a:rPr lang="en-US"/>
              <a:t> I </a:t>
            </a:r>
            <a:r>
              <a:rPr lang="en-US" err="1"/>
              <a:t>boxarna</a:t>
            </a:r>
            <a:r>
              <a:rPr lang="en-US"/>
              <a:t> </a:t>
            </a:r>
            <a:r>
              <a:rPr lang="en-US" err="1"/>
              <a:t>ljusare</a:t>
            </a:r>
            <a:r>
              <a:rPr lang="en-US"/>
              <a:t> </a:t>
            </a:r>
            <a:r>
              <a:rPr lang="en-US" err="1"/>
              <a:t>så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man </a:t>
            </a:r>
            <a:r>
              <a:rPr lang="en-US" err="1"/>
              <a:t>kan</a:t>
            </a:r>
            <a:r>
              <a:rPr lang="en-US"/>
              <a:t> </a:t>
            </a:r>
            <a:r>
              <a:rPr lang="en-US" err="1"/>
              <a:t>läsa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7510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986806" y="3271292"/>
            <a:ext cx="7899053" cy="2676811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Förklara</a:t>
            </a:r>
            <a:r>
              <a:rPr lang="en-US"/>
              <a:t> </a:t>
            </a:r>
            <a:r>
              <a:rPr lang="en-US" err="1"/>
              <a:t>vad</a:t>
            </a:r>
            <a:r>
              <a:rPr lang="en-US"/>
              <a:t> </a:t>
            </a:r>
            <a:r>
              <a:rPr lang="en-US" err="1"/>
              <a:t>safetac</a:t>
            </a:r>
            <a:r>
              <a:rPr lang="en-US"/>
              <a:t> </a:t>
            </a:r>
            <a:r>
              <a:rPr lang="en-US" err="1"/>
              <a:t>är</a:t>
            </a:r>
            <a:r>
              <a:rPr lang="en-US"/>
              <a:t> *</a:t>
            </a:r>
          </a:p>
          <a:p>
            <a:endParaRPr lang="en-US"/>
          </a:p>
          <a:p>
            <a:r>
              <a:rPr lang="en-US"/>
              <a:t>*</a:t>
            </a:r>
            <a:r>
              <a:rPr lang="en-US" err="1"/>
              <a:t>Safetac</a:t>
            </a:r>
            <a:r>
              <a:rPr lang="en-US"/>
              <a:t>® wound contact layer across the… </a:t>
            </a:r>
          </a:p>
        </p:txBody>
      </p:sp>
    </p:spTree>
    <p:extLst>
      <p:ext uri="{BB962C8B-B14F-4D97-AF65-F5344CB8AC3E}">
        <p14:creationId xmlns:p14="http://schemas.microsoft.com/office/powerpoint/2010/main" val="3947431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29A33-78AE-5294-80EE-826BB6F8A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0F0B21-72EA-FC17-831E-667673ABF6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6BB50-386C-F195-24F6-0D27F7C41F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9D1A0-11F7-D0F4-2E24-5D19E3181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428A-DE45-4D47-B50E-1F004C0E579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3557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986806" y="3271292"/>
            <a:ext cx="7899053" cy="267681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023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8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6A76B3BC-9163-E77C-7A98-D5049EEE9F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1" y="1190626"/>
            <a:ext cx="4613672" cy="221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8">
            <a:extLst>
              <a:ext uri="{FF2B5EF4-FFF2-40B4-BE49-F238E27FC236}">
                <a16:creationId xmlns:a16="http://schemas.microsoft.com/office/drawing/2014/main" id="{232ED5B1-FC75-7D0A-73DC-49A84F5E9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20DF0D9D-4A02-643C-8D48-7A6910930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348E880C-775A-D3FD-6394-26377B617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90136-A10E-6842-8412-15BA5CDF1C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85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283369" y="1107282"/>
            <a:ext cx="8576072" cy="327540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6103" y="336514"/>
            <a:ext cx="7149110" cy="4595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E19E7128-4CB3-82A6-D088-7B73FB360531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39EA1469-B859-EF6C-ADB6-2274973BF1A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AA7D7E9D-00B4-A055-250C-D9FA19F0FC7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51881-2922-4941-8EAA-0E64BBC7D2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77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90513" y="1600201"/>
            <a:ext cx="2789634" cy="2689622"/>
          </a:xfrm>
        </p:spPr>
        <p:txBody>
          <a:bodyPr/>
          <a:lstStyle>
            <a:lvl1pPr marL="267891" indent="-267891">
              <a:spcBef>
                <a:spcPts val="863"/>
              </a:spcBef>
              <a:defRPr sz="975"/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173015" y="1600201"/>
            <a:ext cx="2796779" cy="2689622"/>
          </a:xfrm>
        </p:spPr>
        <p:txBody>
          <a:bodyPr/>
          <a:lstStyle>
            <a:lvl1pPr marL="267891" indent="-267891">
              <a:spcBef>
                <a:spcPts val="863"/>
              </a:spcBef>
              <a:defRPr sz="975"/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062662" y="1600201"/>
            <a:ext cx="2796779" cy="2689622"/>
          </a:xfrm>
        </p:spPr>
        <p:txBody>
          <a:bodyPr/>
          <a:lstStyle>
            <a:lvl1pPr marL="267891" indent="-267891">
              <a:spcBef>
                <a:spcPts val="863"/>
              </a:spcBef>
              <a:defRPr sz="975"/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289321" y="1291232"/>
            <a:ext cx="2792613" cy="3357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500" spc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175694" y="1291232"/>
            <a:ext cx="2792613" cy="3357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500" spc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066828" y="1291232"/>
            <a:ext cx="2792613" cy="3357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500" spc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6BA57111-83F2-A3FD-940D-5A3385682B2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94F3C29E-D426-F192-D34A-CFBBD42A703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691C4C77-0101-23AB-20E3-E1E212AD76A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2E505-E420-454A-8ACA-2FFAFF6EFB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840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umns sho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90513" y="3816548"/>
            <a:ext cx="2789634" cy="837606"/>
          </a:xfrm>
        </p:spPr>
        <p:txBody>
          <a:bodyPr/>
          <a:lstStyle>
            <a:lvl1pPr marL="267891" indent="-267891">
              <a:spcBef>
                <a:spcPts val="863"/>
              </a:spcBef>
              <a:defRPr sz="975"/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173015" y="3816548"/>
            <a:ext cx="2796779" cy="837606"/>
          </a:xfrm>
        </p:spPr>
        <p:txBody>
          <a:bodyPr/>
          <a:lstStyle>
            <a:lvl1pPr marL="267891" indent="-267891">
              <a:spcBef>
                <a:spcPts val="863"/>
              </a:spcBef>
              <a:defRPr sz="975"/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062662" y="3816548"/>
            <a:ext cx="2796779" cy="837606"/>
          </a:xfrm>
        </p:spPr>
        <p:txBody>
          <a:bodyPr/>
          <a:lstStyle>
            <a:lvl1pPr marL="267891" indent="-267891">
              <a:spcBef>
                <a:spcPts val="863"/>
              </a:spcBef>
              <a:defRPr sz="975"/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287535" y="3502224"/>
            <a:ext cx="2792613" cy="3357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pc="-38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175694" y="3502224"/>
            <a:ext cx="2792613" cy="3357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pc="-38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066828" y="3502224"/>
            <a:ext cx="2792613" cy="3357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pc="-38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F3863A7-C985-753F-00ED-84E6B442A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81C5CFE-90B1-C467-DC19-5DE16AB52F0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0B122F5B-86DF-A9D7-7D5D-A8598A89D84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F8755-F42F-9F4D-9FAE-77A5126D86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555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572000" y="0"/>
            <a:ext cx="4572000" cy="5143500"/>
          </a:xfrm>
          <a:solidFill>
            <a:schemeClr val="bg2"/>
          </a:solidFill>
        </p:spPr>
        <p:txBody>
          <a:bodyPr/>
          <a:lstStyle/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03" y="717352"/>
            <a:ext cx="3959231" cy="4595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4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69081" y="1179315"/>
            <a:ext cx="3959231" cy="34659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61FC10-2FA1-13A3-83B7-B0D119FEAAC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6F3D8-6165-44D5-8B0F-B448B8B8E95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A8CCB-EBC1-D534-F1EF-075D95DCBE4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36F7C-2E09-E442-A5CE-4D5955942D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919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text and image on gray">
    <p:bg>
      <p:bgPr>
        <a:solidFill>
          <a:srgbClr val="F0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572000" y="0"/>
            <a:ext cx="4572000" cy="5143500"/>
          </a:xfrm>
          <a:solidFill>
            <a:schemeClr val="bg2"/>
          </a:solidFill>
        </p:spPr>
        <p:txBody>
          <a:bodyPr/>
          <a:lstStyle/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03" y="717352"/>
            <a:ext cx="3959231" cy="4595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4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69081" y="1179315"/>
            <a:ext cx="3959231" cy="34659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75B258-72A2-8848-A9C2-7980D9A237A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B5E46-EB79-FA9F-6ADD-2278FDA6F76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3B21A-3648-BC6F-426A-37EE7AB1096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83B59-8EF2-2345-B505-A0ABFA89F4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445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picture light">
    <p:bg>
      <p:bgPr>
        <a:solidFill>
          <a:srgbClr val="F0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173016" y="744141"/>
            <a:ext cx="5686425" cy="3638551"/>
          </a:xfrm>
          <a:prstGeom prst="roundRect">
            <a:avLst>
              <a:gd name="adj" fmla="val 2490"/>
            </a:avLst>
          </a:prstGeom>
          <a:solidFill>
            <a:schemeClr val="bg2"/>
          </a:solidFill>
        </p:spPr>
        <p:txBody>
          <a:bodyPr lIns="72000" tIns="72000"/>
          <a:lstStyle>
            <a:lvl1pPr marL="0" indent="0">
              <a:buNone/>
              <a:defRPr/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78607" y="3199210"/>
            <a:ext cx="2801540" cy="1206698"/>
          </a:xfrm>
        </p:spPr>
        <p:txBody>
          <a:bodyPr anchor="b"/>
          <a:lstStyle>
            <a:lvl1pPr marL="0" indent="0">
              <a:spcBef>
                <a:spcPts val="863"/>
              </a:spcBef>
              <a:buNone/>
              <a:defRPr sz="975" b="0" baseline="0"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66103" y="717352"/>
            <a:ext cx="2789634" cy="175438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2" name="Date Placeholder 10">
            <a:extLst>
              <a:ext uri="{FF2B5EF4-FFF2-40B4-BE49-F238E27FC236}">
                <a16:creationId xmlns:a16="http://schemas.microsoft.com/office/drawing/2014/main" id="{7B1CBE80-5C0C-888B-2147-E3C014F558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067C84EC-75A6-00AA-FA8E-3EB603E82AD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55EFFFCB-5BDC-B2FB-5D01-34C3E18B27D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AAE55-41C5-B24F-B12B-4DC17328B2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092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picture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173016" y="744141"/>
            <a:ext cx="5686425" cy="3638551"/>
          </a:xfrm>
          <a:prstGeom prst="roundRect">
            <a:avLst>
              <a:gd name="adj" fmla="val 2490"/>
            </a:avLst>
          </a:prstGeom>
          <a:solidFill>
            <a:schemeClr val="tx2"/>
          </a:solidFill>
        </p:spPr>
        <p:txBody>
          <a:bodyPr lIns="72000" tIns="72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78607" y="3199210"/>
            <a:ext cx="2801540" cy="1206698"/>
          </a:xfrm>
        </p:spPr>
        <p:txBody>
          <a:bodyPr anchor="b"/>
          <a:lstStyle>
            <a:lvl1pPr marL="0" indent="0">
              <a:spcBef>
                <a:spcPts val="863"/>
              </a:spcBef>
              <a:buNone/>
              <a:defRPr sz="975" b="0"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66103" y="717352"/>
            <a:ext cx="2789634" cy="175438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2" name="Date Placeholder 10">
            <a:extLst>
              <a:ext uri="{FF2B5EF4-FFF2-40B4-BE49-F238E27FC236}">
                <a16:creationId xmlns:a16="http://schemas.microsoft.com/office/drawing/2014/main" id="{44C78CFB-278F-A044-F810-88685E0A241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198B4CEE-1285-B285-E828-8EA0C3D98AF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0727F238-A3EF-1AE3-4840-F691E61642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22212-D98C-3E45-A510-076CAD2BAD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100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larg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17243" y="753364"/>
            <a:ext cx="4242197" cy="1810052"/>
          </a:xfrm>
          <a:prstGeom prst="roundRect">
            <a:avLst>
              <a:gd name="adj" fmla="val 5730"/>
            </a:avLst>
          </a:prstGeom>
          <a:solidFill>
            <a:schemeClr val="bg2"/>
          </a:solidFill>
        </p:spPr>
        <p:txBody>
          <a:bodyPr lIns="72000" tIns="72000"/>
          <a:lstStyle>
            <a:lvl1pPr marL="0" indent="0">
              <a:buNone/>
              <a:defRPr/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78607" y="3199210"/>
            <a:ext cx="2801540" cy="1206698"/>
          </a:xfrm>
        </p:spPr>
        <p:txBody>
          <a:bodyPr anchor="b"/>
          <a:lstStyle>
            <a:lvl1pPr marL="0" indent="0">
              <a:spcBef>
                <a:spcPts val="863"/>
              </a:spcBef>
              <a:buNone/>
              <a:defRPr sz="975" b="0" baseline="0"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66103" y="717352"/>
            <a:ext cx="2789634" cy="175438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617244" y="2631280"/>
            <a:ext cx="4242197" cy="1751411"/>
          </a:xfrm>
          <a:prstGeom prst="roundRect">
            <a:avLst>
              <a:gd name="adj" fmla="val 5730"/>
            </a:avLst>
          </a:prstGeom>
          <a:solidFill>
            <a:schemeClr val="bg2"/>
          </a:solidFill>
        </p:spPr>
        <p:txBody>
          <a:bodyPr lIns="72000" tIns="72000"/>
          <a:lstStyle>
            <a:lvl1pPr marL="0" indent="0">
              <a:buNone/>
              <a:defRPr/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6E9068AB-B954-65D7-01E0-352687D9C4F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149CA4F-A67F-7692-A8D3-BD643501921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F17ABADA-5AA1-1630-46BA-FEA837429E9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EE205-6DED-0A42-A0A9-25D4680F47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991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locks on background"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12"/>
          <p:cNvSpPr>
            <a:spLocks noGrp="1" noRot="1" noMove="1" noResize="1" noEditPoints="1" noAdjustHandles="1" noChangeArrowheads="1" noChangeShapeType="1"/>
          </p:cNvSpPr>
          <p:nvPr>
            <p:ph type="pic" sz="quarter" idx="28"/>
          </p:nvPr>
        </p:nvSpPr>
        <p:spPr>
          <a:xfrm>
            <a:off x="0" y="0"/>
            <a:ext cx="9144000" cy="5143500"/>
          </a:xfrm>
        </p:spPr>
        <p:txBody>
          <a:bodyPr lIns="72000" tIns="72000"/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78607" y="3199210"/>
            <a:ext cx="2801540" cy="1206698"/>
          </a:xfrm>
        </p:spPr>
        <p:txBody>
          <a:bodyPr anchor="b"/>
          <a:lstStyle>
            <a:lvl1pPr marL="0" indent="0">
              <a:spcBef>
                <a:spcPts val="863"/>
              </a:spcBef>
              <a:buNone/>
              <a:defRPr sz="975" b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66103" y="717352"/>
            <a:ext cx="2789634" cy="175438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17244" y="744141"/>
            <a:ext cx="3520679" cy="1160859"/>
          </a:xfrm>
          <a:prstGeom prst="roundRect">
            <a:avLst>
              <a:gd name="adj" fmla="val 6380"/>
            </a:avLst>
          </a:prstGeom>
          <a:solidFill>
            <a:schemeClr val="tx1"/>
          </a:solidFill>
        </p:spPr>
        <p:txBody>
          <a:bodyPr lIns="180000" tIns="126000" rIns="144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975" spc="-15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770240" y="1549005"/>
            <a:ext cx="3235523" cy="28694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15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4770240" y="1001316"/>
            <a:ext cx="3235523" cy="479822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5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4617244" y="1998464"/>
            <a:ext cx="3520679" cy="1160859"/>
          </a:xfrm>
          <a:prstGeom prst="roundRect">
            <a:avLst>
              <a:gd name="adj" fmla="val 6380"/>
            </a:avLst>
          </a:prstGeom>
          <a:solidFill>
            <a:schemeClr val="tx1"/>
          </a:solidFill>
        </p:spPr>
        <p:txBody>
          <a:bodyPr lIns="180000" tIns="126000" rIns="144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975" spc="-15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3"/>
          </p:nvPr>
        </p:nvSpPr>
        <p:spPr>
          <a:xfrm>
            <a:off x="4770240" y="2803328"/>
            <a:ext cx="3235523" cy="28694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15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70240" y="2255639"/>
            <a:ext cx="3235523" cy="479822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5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5"/>
          </p:nvPr>
        </p:nvSpPr>
        <p:spPr>
          <a:xfrm>
            <a:off x="4617244" y="3234928"/>
            <a:ext cx="3520679" cy="1160859"/>
          </a:xfrm>
          <a:prstGeom prst="roundRect">
            <a:avLst>
              <a:gd name="adj" fmla="val 6380"/>
            </a:avLst>
          </a:prstGeom>
          <a:solidFill>
            <a:schemeClr val="tx1"/>
          </a:solidFill>
        </p:spPr>
        <p:txBody>
          <a:bodyPr lIns="180000" tIns="126000" rIns="144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975" spc="-15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6"/>
          </p:nvPr>
        </p:nvSpPr>
        <p:spPr>
          <a:xfrm>
            <a:off x="4770240" y="4039792"/>
            <a:ext cx="3235523" cy="28694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15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770240" y="3492102"/>
            <a:ext cx="3235523" cy="479822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5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/>
          </p:nvPr>
        </p:nvSpPr>
        <p:spPr>
          <a:xfrm>
            <a:off x="8126018" y="188667"/>
            <a:ext cx="757237" cy="363188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Date Placeholder 10">
            <a:extLst>
              <a:ext uri="{FF2B5EF4-FFF2-40B4-BE49-F238E27FC236}">
                <a16:creationId xmlns:a16="http://schemas.microsoft.com/office/drawing/2014/main" id="{9DFDB3BC-1B37-9657-1067-F11B1BDD97F8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3F3734E2-DB10-F9FB-CEBD-D2A69CC9FF18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Slide Number Placeholder 12">
            <a:extLst>
              <a:ext uri="{FF2B5EF4-FFF2-40B4-BE49-F238E27FC236}">
                <a16:creationId xmlns:a16="http://schemas.microsoft.com/office/drawing/2014/main" id="{0EE96AE5-E8B6-D9DF-CF2F-EC5136EADDB1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96F7C-8EB4-7C4E-905E-1042AE13DE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98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ize image with text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</p:spPr>
        <p:txBody>
          <a:bodyPr lIns="72000" tIns="72000"/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301592" y="285750"/>
            <a:ext cx="2770346" cy="854870"/>
          </a:xfrm>
          <a:prstGeom prst="roundRect">
            <a:avLst>
              <a:gd name="adj" fmla="val 6359"/>
            </a:avLst>
          </a:prstGeom>
          <a:solidFill>
            <a:schemeClr val="bg1"/>
          </a:solidFill>
        </p:spPr>
        <p:txBody>
          <a:bodyPr lIns="198000" tIns="54000" rIns="198000" bIns="54000" anchor="ctr"/>
          <a:lstStyle>
            <a:lvl1pPr marL="0" indent="0">
              <a:spcBef>
                <a:spcPts val="863"/>
              </a:spcBef>
              <a:buNone/>
              <a:defRPr sz="975" b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284798" y="285750"/>
            <a:ext cx="917734" cy="854870"/>
          </a:xfrm>
          <a:prstGeom prst="roundRect">
            <a:avLst>
              <a:gd name="adj" fmla="val 9145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ctr"/>
          </a:blipFill>
        </p:spPr>
        <p:txBody>
          <a:bodyPr lIns="198000" tIns="54000" rIns="198000" bIns="54000" anchor="ctr"/>
          <a:lstStyle>
            <a:lvl1pPr marL="0" indent="0">
              <a:spcBef>
                <a:spcPts val="863"/>
              </a:spcBef>
              <a:buNone/>
              <a:defRPr sz="100" b="0">
                <a:noFill/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05FD7A1E-0570-42C3-E3E2-70C149278CE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Footer Placeholder 10">
            <a:extLst>
              <a:ext uri="{FF2B5EF4-FFF2-40B4-BE49-F238E27FC236}">
                <a16:creationId xmlns:a16="http://schemas.microsoft.com/office/drawing/2014/main" id="{44E94062-55F4-A753-DD20-28D5924AB3B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3BD76CC0-6BB2-82CA-99A3-22FAB2B8786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4B22C03-D0F4-DD4C-B3D4-70994B1E7B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874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"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75210" y="854388"/>
            <a:ext cx="6374607" cy="184595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spcBef>
                <a:spcPts val="0"/>
              </a:spcBef>
              <a:defRPr sz="5625" spc="-15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09738" y="2976692"/>
            <a:ext cx="5252038" cy="34277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250" baseline="0">
                <a:solidFill>
                  <a:schemeClr val="tx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GB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625954" y="189591"/>
            <a:ext cx="1273373" cy="61096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34E296E0-0DD6-ACBA-85A9-E5B1F3D7D7F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0EC85ABD-49D1-35E2-E0F1-5BFF736DFBD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7" name="Slide Number Placeholder 12">
            <a:extLst>
              <a:ext uri="{FF2B5EF4-FFF2-40B4-BE49-F238E27FC236}">
                <a16:creationId xmlns:a16="http://schemas.microsoft.com/office/drawing/2014/main" id="{065CBA2F-CC89-8536-6468-E611F98678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05B4C64-AE6F-C846-8E6B-61AC80E19D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972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ize image with text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</p:spPr>
        <p:txBody>
          <a:bodyPr lIns="72000" tIns="7200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301592" y="285750"/>
            <a:ext cx="2770346" cy="854870"/>
          </a:xfrm>
          <a:prstGeom prst="roundRect">
            <a:avLst>
              <a:gd name="adj" fmla="val 6359"/>
            </a:avLst>
          </a:prstGeom>
          <a:solidFill>
            <a:schemeClr val="bg1"/>
          </a:solidFill>
        </p:spPr>
        <p:txBody>
          <a:bodyPr lIns="198000" tIns="54000" rIns="198000" bIns="54000" anchor="ctr"/>
          <a:lstStyle>
            <a:lvl1pPr marL="0" indent="0">
              <a:spcBef>
                <a:spcPts val="863"/>
              </a:spcBef>
              <a:buNone/>
              <a:defRPr sz="975" b="0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284798" y="285750"/>
            <a:ext cx="917734" cy="854870"/>
          </a:xfrm>
          <a:prstGeom prst="roundRect">
            <a:avLst>
              <a:gd name="adj" fmla="val 9145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ctr"/>
          </a:blipFill>
        </p:spPr>
        <p:txBody>
          <a:bodyPr lIns="198000" tIns="54000" rIns="198000" bIns="54000" anchor="ctr"/>
          <a:lstStyle>
            <a:lvl1pPr marL="0" indent="0">
              <a:spcBef>
                <a:spcPts val="863"/>
              </a:spcBef>
              <a:buNone/>
              <a:defRPr sz="100" b="0">
                <a:noFill/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A87AF7EB-0AF4-CB62-365F-78B544A444E4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10">
            <a:extLst>
              <a:ext uri="{FF2B5EF4-FFF2-40B4-BE49-F238E27FC236}">
                <a16:creationId xmlns:a16="http://schemas.microsoft.com/office/drawing/2014/main" id="{ACBF4E97-B2F4-DED2-A253-13F6D6EFA64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2B977FBB-220D-51BC-1F05-897D22207C6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2B64AEB-C9F5-EE44-AAFB-2E58DC39BA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303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ored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83369" y="951904"/>
            <a:ext cx="4241007" cy="3430787"/>
          </a:xfrm>
          <a:prstGeom prst="roundRect">
            <a:avLst>
              <a:gd name="adj" fmla="val 3448"/>
            </a:avLst>
          </a:prstGeom>
          <a:solidFill>
            <a:schemeClr val="bg2"/>
          </a:solidFill>
        </p:spPr>
        <p:txBody>
          <a:bodyPr lIns="2160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18434" y="951904"/>
            <a:ext cx="4241007" cy="3430787"/>
          </a:xfrm>
          <a:prstGeom prst="roundRect">
            <a:avLst>
              <a:gd name="adj" fmla="val 3448"/>
            </a:avLst>
          </a:prstGeom>
          <a:solidFill>
            <a:schemeClr val="accent2"/>
          </a:solidFill>
        </p:spPr>
        <p:txBody>
          <a:bodyPr lIns="2160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03" y="336352"/>
            <a:ext cx="7149110" cy="4595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76845" y="3686175"/>
            <a:ext cx="3326011" cy="505421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834533" y="3686175"/>
            <a:ext cx="3263565" cy="505421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476845" y="3371254"/>
            <a:ext cx="3326011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834533" y="3371254"/>
            <a:ext cx="3263565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E5600A5A-C886-E740-C2E2-56EE7DB1D90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5C645216-80F9-5F9F-7136-F4B161319BDF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11C5E698-85B2-8DB9-F7B4-9B0FF1F81B2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C2E0B-F22E-0049-9BB2-54D58F6FD2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418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ored blocks dark"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83369" y="951904"/>
            <a:ext cx="4241007" cy="3430787"/>
          </a:xfrm>
          <a:prstGeom prst="roundRect">
            <a:avLst>
              <a:gd name="adj" fmla="val 3448"/>
            </a:avLst>
          </a:prstGeom>
          <a:solidFill>
            <a:schemeClr val="tx1"/>
          </a:solidFill>
        </p:spPr>
        <p:txBody>
          <a:bodyPr lIns="2160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18434" y="951904"/>
            <a:ext cx="4241007" cy="3430787"/>
          </a:xfrm>
          <a:prstGeom prst="roundRect">
            <a:avLst>
              <a:gd name="adj" fmla="val 3448"/>
            </a:avLst>
          </a:prstGeom>
          <a:solidFill>
            <a:schemeClr val="accent4"/>
          </a:solidFill>
        </p:spPr>
        <p:txBody>
          <a:bodyPr lIns="2160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03" y="336352"/>
            <a:ext cx="8593338" cy="45958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76845" y="3686175"/>
            <a:ext cx="3326011" cy="505421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834533" y="3686175"/>
            <a:ext cx="3263565" cy="505421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476845" y="3371254"/>
            <a:ext cx="3326011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834533" y="3371254"/>
            <a:ext cx="3263565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B6CB9D-42ED-BAA4-9B83-0ABDD43B5A4A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6419C-CF2A-A3E5-9ECC-843BD1FEFF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95480-B094-DBE6-8E55-D520E951D31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C9817-CBE1-BB47-8BAF-60287DCA57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85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ored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83369" y="951904"/>
            <a:ext cx="2796779" cy="3430787"/>
          </a:xfrm>
          <a:prstGeom prst="roundRect">
            <a:avLst>
              <a:gd name="adj" fmla="val 3448"/>
            </a:avLst>
          </a:prstGeom>
          <a:solidFill>
            <a:schemeClr val="accent1"/>
          </a:solidFill>
        </p:spPr>
        <p:txBody>
          <a:bodyPr lIns="2160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173611" y="951904"/>
            <a:ext cx="2796779" cy="3430787"/>
          </a:xfrm>
          <a:prstGeom prst="roundRect">
            <a:avLst>
              <a:gd name="adj" fmla="val 3448"/>
            </a:avLst>
          </a:prstGeom>
          <a:solidFill>
            <a:schemeClr val="bg2"/>
          </a:solidFill>
        </p:spPr>
        <p:txBody>
          <a:bodyPr lIns="2160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062662" y="951904"/>
            <a:ext cx="2796779" cy="3430787"/>
          </a:xfrm>
          <a:prstGeom prst="roundRect">
            <a:avLst>
              <a:gd name="adj" fmla="val 3448"/>
            </a:avLst>
          </a:prstGeom>
          <a:solidFill>
            <a:schemeClr val="accent2"/>
          </a:solidFill>
        </p:spPr>
        <p:txBody>
          <a:bodyPr lIns="2160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03" y="336352"/>
            <a:ext cx="8593338" cy="4595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76846" y="3686175"/>
            <a:ext cx="2409825" cy="505421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389710" y="3686175"/>
            <a:ext cx="2364581" cy="505421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270425" y="3686175"/>
            <a:ext cx="2409825" cy="505421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476846" y="3371254"/>
            <a:ext cx="2409825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3389710" y="3371254"/>
            <a:ext cx="2364581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6270425" y="3371254"/>
            <a:ext cx="2409825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2C7E4E99-D61D-0414-55C5-759CB40E617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6F7273B1-33A5-028A-6417-45C391AC4C4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4C8EB855-D3CB-A9EE-FD25-C53B819841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3E9D4-4927-DA43-B1BC-59499ABA0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47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ored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83369" y="951904"/>
            <a:ext cx="2075260" cy="3430787"/>
          </a:xfrm>
          <a:prstGeom prst="roundRect">
            <a:avLst>
              <a:gd name="adj" fmla="val 4739"/>
            </a:avLst>
          </a:prstGeom>
          <a:solidFill>
            <a:schemeClr val="accent1"/>
          </a:solidFill>
        </p:spPr>
        <p:txBody>
          <a:bodyPr lIns="1548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450902" y="951904"/>
            <a:ext cx="2075260" cy="3430787"/>
          </a:xfrm>
          <a:prstGeom prst="roundRect">
            <a:avLst>
              <a:gd name="adj" fmla="val 3448"/>
            </a:avLst>
          </a:prstGeom>
          <a:solidFill>
            <a:schemeClr val="bg2"/>
          </a:solidFill>
        </p:spPr>
        <p:txBody>
          <a:bodyPr lIns="1548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617244" y="951904"/>
            <a:ext cx="2075260" cy="3430787"/>
          </a:xfrm>
          <a:prstGeom prst="roundRect">
            <a:avLst>
              <a:gd name="adj" fmla="val 3448"/>
            </a:avLst>
          </a:prstGeom>
          <a:solidFill>
            <a:schemeClr val="accent2"/>
          </a:solidFill>
        </p:spPr>
        <p:txBody>
          <a:bodyPr lIns="1548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03" y="336352"/>
            <a:ext cx="8593338" cy="4595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32198" y="3535083"/>
            <a:ext cx="1777602" cy="656512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2600231" y="3535083"/>
            <a:ext cx="1776600" cy="656512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4766573" y="3535083"/>
            <a:ext cx="1776600" cy="656512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bg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432198" y="3220163"/>
            <a:ext cx="1777602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2600231" y="3220163"/>
            <a:ext cx="1776600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4766573" y="3220163"/>
            <a:ext cx="1776600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6783586" y="951904"/>
            <a:ext cx="2075260" cy="3430787"/>
          </a:xfrm>
          <a:prstGeom prst="roundRect">
            <a:avLst>
              <a:gd name="adj" fmla="val 3448"/>
            </a:avLst>
          </a:prstGeom>
          <a:solidFill>
            <a:srgbClr val="ECEDA1"/>
          </a:solidFill>
        </p:spPr>
        <p:txBody>
          <a:bodyPr lIns="154800" tIns="198000" rIns="198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75" spc="-38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3"/>
          </p:nvPr>
        </p:nvSpPr>
        <p:spPr>
          <a:xfrm>
            <a:off x="6932915" y="3535083"/>
            <a:ext cx="1776600" cy="656512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6932915" y="3220163"/>
            <a:ext cx="1776600" cy="25003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651B8CA-B140-5F84-7C52-54478020704F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0904A95D-F2E8-D67A-F52E-DB8780C67AC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F2E8CAF1-82F7-73EA-9519-0A108F07588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F07D6-DA19-EB43-AF0A-056A91ACB9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586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and graphi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66102" y="717352"/>
            <a:ext cx="3959231" cy="5542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7244" y="744142"/>
            <a:ext cx="4242197" cy="3638549"/>
          </a:xfrm>
          <a:prstGeom prst="roundRect">
            <a:avLst>
              <a:gd name="adj" fmla="val 2727"/>
            </a:avLst>
          </a:prstGeom>
          <a:solidFill>
            <a:schemeClr val="tx1"/>
          </a:solidFill>
        </p:spPr>
        <p:txBody>
          <a:bodyPr wrap="square"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269081" y="1219200"/>
            <a:ext cx="3959231" cy="316349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730947" y="836414"/>
            <a:ext cx="4014788" cy="3454004"/>
          </a:xfrm>
        </p:spPr>
        <p:txBody>
          <a:bodyPr anchor="ctr" anchorCtr="1"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2" name="Date Placeholder 10">
            <a:extLst>
              <a:ext uri="{FF2B5EF4-FFF2-40B4-BE49-F238E27FC236}">
                <a16:creationId xmlns:a16="http://schemas.microsoft.com/office/drawing/2014/main" id="{8EA77E4C-8B95-B50F-2B94-413DF0F4A0C0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86D488E6-62D4-C215-158C-F0D6B9040CE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63C68567-7F3F-6F9E-A64E-38BD7F2EABD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A4075-F1E2-DE45-92A9-4DE2CE1194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202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quote or statement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9144000" cy="5143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675" y="731639"/>
            <a:ext cx="1366244" cy="3558182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15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727598" y="694134"/>
            <a:ext cx="5687617" cy="3612952"/>
          </a:xfrm>
        </p:spPr>
        <p:txBody>
          <a:bodyPr/>
          <a:lstStyle>
            <a:lvl1pPr>
              <a:lnSpc>
                <a:spcPct val="95000"/>
              </a:lnSpc>
              <a:defRPr sz="2625" spc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880D5C-0C16-0E5C-47E5-A34C8631C69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C5180-BF65-E780-FBF7-0CAD4B20B6F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C233A9-4195-F853-252B-1DA2C6E7C68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32077-F0DD-CD43-B84F-6F06896DA2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422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quote or statement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675" y="731639"/>
            <a:ext cx="1366244" cy="3558182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15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727598" y="694134"/>
            <a:ext cx="5687617" cy="3612952"/>
          </a:xfrm>
        </p:spPr>
        <p:txBody>
          <a:bodyPr/>
          <a:lstStyle>
            <a:lvl1pPr>
              <a:lnSpc>
                <a:spcPct val="95000"/>
              </a:lnSpc>
              <a:defRPr sz="2625" spc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0374C1-DE05-F3F8-4F23-F2C5BF771E3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8D53B-693F-5D14-11A3-87CB818328F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EA4AAB-2290-23C9-F1D6-81A8569F9B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0965D-DA21-D447-A9C3-1A7CD81ADE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514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on white block on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9144000" cy="5143500"/>
          </a:xfrm>
          <a:noFill/>
        </p:spPr>
        <p:txBody>
          <a:bodyPr/>
          <a:lstStyle/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931" y="766763"/>
            <a:ext cx="7958138" cy="3615928"/>
          </a:xfrm>
          <a:prstGeom prst="roundRect">
            <a:avLst>
              <a:gd name="adj" fmla="val 2442"/>
            </a:avLst>
          </a:prstGeom>
          <a:solidFill>
            <a:schemeClr val="tx1"/>
          </a:solidFill>
        </p:spPr>
        <p:txBody>
          <a:bodyPr tIns="684000"/>
          <a:lstStyle>
            <a:lvl1pPr algn="ctr">
              <a:lnSpc>
                <a:spcPct val="90000"/>
              </a:lnSpc>
              <a:spcBef>
                <a:spcPts val="0"/>
              </a:spcBef>
              <a:defRPr sz="1500" cap="all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203722" y="1703787"/>
            <a:ext cx="6736558" cy="2222895"/>
          </a:xfrm>
        </p:spPr>
        <p:txBody>
          <a:bodyPr/>
          <a:lstStyle>
            <a:lvl1pPr marL="0" indent="0" algn="ctr">
              <a:lnSpc>
                <a:spcPct val="95000"/>
              </a:lnSpc>
              <a:buNone/>
              <a:defRPr sz="2625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B6044D-F244-BC5A-88D2-2B5E30D8FB90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A1B052-0B3F-F853-9CF7-25FE41561D2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EA5952-8E73-C2AF-46ED-44F99341279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C2AB3C5-B300-A84A-A6CA-DEBCFE308E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145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ext &amp;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4617244" y="3119438"/>
            <a:ext cx="4242197" cy="1534717"/>
          </a:xfrm>
          <a:prstGeom prst="roundRect">
            <a:avLst>
              <a:gd name="adj" fmla="val 5442"/>
            </a:avLst>
          </a:prstGeom>
          <a:solidFill>
            <a:schemeClr val="accent2"/>
          </a:solidFill>
        </p:spPr>
        <p:txBody>
          <a:bodyPr lIns="345600" tIns="2520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125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83369" y="744142"/>
            <a:ext cx="4242197" cy="3910013"/>
          </a:xfrm>
          <a:prstGeom prst="roundRect">
            <a:avLst>
              <a:gd name="adj" fmla="val 2180"/>
            </a:avLst>
          </a:prstGeom>
          <a:solidFill>
            <a:schemeClr val="bg2"/>
          </a:solidFill>
        </p:spPr>
        <p:txBody>
          <a:bodyPr lIns="72000" tIns="72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617244" y="744142"/>
            <a:ext cx="4242197" cy="2282426"/>
          </a:xfrm>
          <a:prstGeom prst="roundRect">
            <a:avLst>
              <a:gd name="adj" fmla="val 4356"/>
            </a:avLst>
          </a:prstGeom>
          <a:solidFill>
            <a:srgbClr val="ECEDA1"/>
          </a:solidFill>
        </p:spPr>
        <p:txBody>
          <a:bodyPr lIns="342000" tIns="4536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500" spc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4904509" y="2491978"/>
            <a:ext cx="3729804" cy="279797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125" spc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6062663" y="3618310"/>
            <a:ext cx="2347908" cy="897731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1500"/>
              </a:spcBef>
              <a:buNone/>
              <a:defRPr sz="6750" spc="-1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8392121" y="3727846"/>
            <a:ext cx="451842" cy="569119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3375" spc="-38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CAEC7B13-85BF-B80C-4673-157DD43FC60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D218F0F5-3444-0C69-0DEF-DB4BB96D58E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CB4FBAAB-6123-0618-611F-F692FF3C044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F7543-18DE-9C43-8FD0-2F81587ED1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3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9144000" cy="5143500"/>
          </a:xfrm>
          <a:noFill/>
        </p:spPr>
        <p:txBody>
          <a:bodyPr/>
          <a:lstStyle/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75210" y="854388"/>
            <a:ext cx="6374607" cy="184595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spcBef>
                <a:spcPts val="0"/>
              </a:spcBef>
              <a:defRPr sz="5625" spc="-15" baseline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09738" y="2976692"/>
            <a:ext cx="5252038" cy="34277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250" baseline="0">
                <a:solidFill>
                  <a:schemeClr val="tx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GB"/>
          </a:p>
        </p:txBody>
      </p:sp>
      <p:sp>
        <p:nvSpPr>
          <p:cNvPr id="4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7625954" y="189591"/>
            <a:ext cx="1273373" cy="61096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A6748DF1-4706-82D1-ED0B-33618B624FF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2221C515-DAD8-CCCE-139B-C2EB3B35A7F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8" name="Slide Number Placeholder 12">
            <a:extLst>
              <a:ext uri="{FF2B5EF4-FFF2-40B4-BE49-F238E27FC236}">
                <a16:creationId xmlns:a16="http://schemas.microsoft.com/office/drawing/2014/main" id="{091F53F3-5832-4564-2D19-22797706AB3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AAFEC4C-8FBE-534F-AE77-DE10F740F4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292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-image with box, r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9">
            <a:extLst>
              <a:ext uri="{FF2B5EF4-FFF2-40B4-BE49-F238E27FC236}">
                <a16:creationId xmlns:a16="http://schemas.microsoft.com/office/drawing/2014/main" id="{23B0FEB6-F04E-B461-1FFD-831D13F47770}"/>
              </a:ext>
            </a:extLst>
          </p:cNvPr>
          <p:cNvSpPr/>
          <p:nvPr userDrawn="1"/>
        </p:nvSpPr>
        <p:spPr>
          <a:xfrm>
            <a:off x="4517232" y="783432"/>
            <a:ext cx="4078129" cy="3575447"/>
          </a:xfrm>
          <a:prstGeom prst="roundRect">
            <a:avLst>
              <a:gd name="adj" fmla="val 2863"/>
            </a:avLst>
          </a:prstGeom>
          <a:noFill/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100" b="0" i="0">
              <a:cs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</p:spPr>
        <p:txBody>
          <a:bodyPr lIns="72000" tIns="72000"/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en-GB" noProof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4617244" y="744142"/>
            <a:ext cx="4242197" cy="3638549"/>
          </a:xfrm>
          <a:prstGeom prst="roundRect">
            <a:avLst>
              <a:gd name="adj" fmla="val 1911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4993481" y="1721644"/>
            <a:ext cx="3489723" cy="2205038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93482" y="1286710"/>
            <a:ext cx="3489723" cy="459581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2700" spc="-15" baseline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latshållare för datum 1">
            <a:extLst>
              <a:ext uri="{FF2B5EF4-FFF2-40B4-BE49-F238E27FC236}">
                <a16:creationId xmlns:a16="http://schemas.microsoft.com/office/drawing/2014/main" id="{F0BBCAD0-E0E3-4118-BCE5-E7A22195C16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787733-1C2E-1567-22C5-9902A2DDA43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6" name="Platshållare för bildnummer 3">
            <a:extLst>
              <a:ext uri="{FF2B5EF4-FFF2-40B4-BE49-F238E27FC236}">
                <a16:creationId xmlns:a16="http://schemas.microsoft.com/office/drawing/2014/main" id="{0A9A7283-89CF-65C4-2C55-CEA6AEE2DE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45F2EA-708D-5846-9681-2203111258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47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heading, text and split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FCA953B6-CBA5-971A-618C-EF02D2CFD02C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100" b="0" i="0"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" y="351235"/>
            <a:ext cx="3946209" cy="301228"/>
          </a:xfrm>
        </p:spPr>
        <p:txBody>
          <a:bodyPr/>
          <a:lstStyle>
            <a:lvl1pPr>
              <a:defRPr sz="15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276226" y="638175"/>
            <a:ext cx="2803922" cy="377429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4950619" y="744142"/>
            <a:ext cx="3908822" cy="3545681"/>
          </a:xfrm>
        </p:spPr>
        <p:txBody>
          <a:bodyPr anchor="ctr"/>
          <a:lstStyle>
            <a:lvl2pPr>
              <a:defRPr baseline="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94C1C6DD-2DB9-42B6-E4D7-4F507E4001A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392AAF3-DAE8-3ABE-6464-7EF045B5C4C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ED8D0C5D-7FB3-0587-3E63-07ECB7AE36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74AF-75EE-8A48-990C-B95E0A6A22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9988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heading, text and large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" y="351235"/>
            <a:ext cx="7143752" cy="301228"/>
          </a:xfrm>
        </p:spPr>
        <p:txBody>
          <a:bodyPr/>
          <a:lstStyle>
            <a:lvl1pPr>
              <a:defRPr sz="15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276226" y="638175"/>
            <a:ext cx="2803922" cy="377429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283369" y="1107282"/>
            <a:ext cx="8576072" cy="3275409"/>
          </a:xfrm>
        </p:spPr>
        <p:txBody>
          <a:bodyPr anchor="t"/>
          <a:lstStyle>
            <a:lvl2pPr>
              <a:defRPr baseline="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6237A67A-1E32-6FE9-FCC7-F6884DCFFD5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76BAB28C-3CC8-DB3A-BC0C-AF33EA98354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B74BB8D9-AC98-C278-AC9A-53698CAE45A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73015-42D2-F940-BC1A-0BECF599A7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433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heading, text and large content gray">
    <p:bg>
      <p:bgPr>
        <a:solidFill>
          <a:srgbClr val="F0F2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" y="351235"/>
            <a:ext cx="7143752" cy="301228"/>
          </a:xfrm>
        </p:spPr>
        <p:txBody>
          <a:bodyPr/>
          <a:lstStyle>
            <a:lvl1pPr>
              <a:defRPr sz="15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276226" y="638175"/>
            <a:ext cx="2803922" cy="377429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283369" y="1107282"/>
            <a:ext cx="8576072" cy="327540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5FACE8-CD6A-20B4-1DF9-96033BEA9E60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20665-188A-6CF3-C623-446C3B9C9D82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DAF0EF-8767-72C9-B5A4-D086C552995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55674-07DE-2C4E-9223-856B885565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9685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heading, text and large content dark"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" y="351235"/>
            <a:ext cx="7143752" cy="301228"/>
          </a:xfrm>
        </p:spPr>
        <p:txBody>
          <a:bodyPr/>
          <a:lstStyle>
            <a:lvl1pPr>
              <a:defRPr sz="15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276226" y="638175"/>
            <a:ext cx="2803922" cy="377429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863"/>
              </a:spcBef>
              <a:buNone/>
              <a:defRPr sz="975" b="0" spc="-15" baseline="0">
                <a:solidFill>
                  <a:schemeClr val="tx1"/>
                </a:solidFill>
                <a:latin typeface="+mj-lt"/>
              </a:defRPr>
            </a:lvl1pPr>
            <a:lvl2pPr marL="417910" indent="-147638">
              <a:defRPr sz="975"/>
            </a:lvl2pPr>
            <a:lvl3pPr marL="538163" indent="-113110">
              <a:defRPr sz="825"/>
            </a:lvl3pPr>
            <a:lvl4pPr marL="631031" indent="-92869">
              <a:defRPr sz="675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283369" y="1107282"/>
            <a:ext cx="8576072" cy="327540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241AA0-1CEA-54AE-90D1-7467B09C12A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A95017-087A-7C05-BE2E-25F7FC577EA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FE9F2-C385-EBC2-49CD-F1B9799E008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14C06-40A5-6A4D-A728-E1BDB20605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582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large content gray">
    <p:bg>
      <p:bgPr>
        <a:solidFill>
          <a:srgbClr val="F0F2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283369" y="1107282"/>
            <a:ext cx="8576072" cy="327540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6103" y="336514"/>
            <a:ext cx="7149110" cy="4595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630FC7F1-CA82-83D2-85D8-61646F1ED25F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2B06546F-7C19-E777-7F1F-530E6DA64BF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545E109D-F27E-3E65-E800-E90F69EBA2F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6B6BE-A4FB-9441-9E41-3AA683501A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3952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large content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283369" y="1107282"/>
            <a:ext cx="8576072" cy="327540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6103" y="336514"/>
            <a:ext cx="7149110" cy="45958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FDE70302-A343-0B16-2CED-EBE6B40C8E5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44205F0-9B96-984A-4BE0-AA99BF84F0F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72419A74-9F9B-C220-8B07-D411EBD41C1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68459-0EA8-B54D-A5D0-0910C01A67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389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ECC153DA-5ABD-4D50-9D39-5C29853BF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C0A54EB0-711A-3033-431B-0A31DEE0C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DB5197BC-DAE9-2462-89E3-40BE0B21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EF57B-5B30-B040-8445-95A1B536FF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510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8139A7E8-877F-9BEC-A39B-DEB34B9F4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8F492C56-6F29-BE8D-AD79-C4E21294C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650A4284-32C2-31DC-413B-F618D367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A9985-4257-EA4E-917E-D2293C3C7B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7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dor efter denna sida tillhör ej ma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AD79923-2F17-C6AB-E7F5-1206F3B9B24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7300" y="1758554"/>
            <a:ext cx="6629400" cy="165045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lnlycke Sans Light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Molnlycke Sans Light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Molnlycke Sans Light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Molnlycke Sans Light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Molnlycke Sans Light" pitchFamily="2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lnlycke Sans Light" pitchFamily="2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lnlycke Sans Light" pitchFamily="2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lnlycke Sans Light" pitchFamily="2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lnlycke Sans Light" pitchFamily="2" charset="77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n-GB" altLang="sv-SE" sz="3750" b="1">
                <a:latin typeface="Molnlycke Sans" pitchFamily="2" charset="77"/>
              </a:rPr>
              <a:t>Sidor efter denna sida tillhör ej mallen. Byt istället till en layout innan denna sida.</a:t>
            </a:r>
          </a:p>
        </p:txBody>
      </p:sp>
    </p:spTree>
    <p:extLst>
      <p:ext uri="{BB962C8B-B14F-4D97-AF65-F5344CB8AC3E}">
        <p14:creationId xmlns:p14="http://schemas.microsoft.com/office/powerpoint/2010/main" val="410034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0" y="0"/>
            <a:ext cx="9144000" cy="5143500"/>
          </a:xfrm>
          <a:noFill/>
        </p:spPr>
        <p:txBody>
          <a:bodyPr/>
          <a:lstStyle/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89498" y="823432"/>
            <a:ext cx="5725715" cy="104108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spcBef>
                <a:spcPts val="0"/>
              </a:spcBef>
              <a:defRPr sz="4575" spc="-15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89498" y="1861013"/>
            <a:ext cx="5725715" cy="175298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  <a:defRPr sz="4575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GB"/>
          </a:p>
        </p:txBody>
      </p:sp>
      <p:sp>
        <p:nvSpPr>
          <p:cNvPr id="8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10">
            <a:extLst>
              <a:ext uri="{FF2B5EF4-FFF2-40B4-BE49-F238E27FC236}">
                <a16:creationId xmlns:a16="http://schemas.microsoft.com/office/drawing/2014/main" id="{2A112716-E85E-422D-DE16-C6D45705651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338F65AC-81CA-6139-FBD2-6FE8A38665F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6" name="Slide Number Placeholder 12">
            <a:extLst>
              <a:ext uri="{FF2B5EF4-FFF2-40B4-BE49-F238E27FC236}">
                <a16:creationId xmlns:a16="http://schemas.microsoft.com/office/drawing/2014/main" id="{667E3192-D411-8272-DBF9-FE16908AB39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0CBF653-608B-5A42-8852-F253B1B51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740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366713" y="1192662"/>
            <a:ext cx="8410575" cy="322694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0A8BC29-81FC-5940-B52D-BDB21850F0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13" y="404735"/>
            <a:ext cx="8410575" cy="624685"/>
          </a:xfrm>
        </p:spPr>
        <p:txBody>
          <a:bodyPr tIns="0">
            <a:noAutofit/>
          </a:bodyPr>
          <a:lstStyle>
            <a:lvl1pPr>
              <a:defRPr b="1"/>
            </a:lvl1pPr>
          </a:lstStyle>
          <a:p>
            <a:r>
              <a:rPr lang="en-US"/>
              <a:t>Click to edit Master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896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chart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" y="1"/>
            <a:ext cx="9144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795936" y="1421607"/>
            <a:ext cx="3997693" cy="30018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31885" y="4774934"/>
            <a:ext cx="2571750" cy="373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Presentation name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66712" y="1421607"/>
            <a:ext cx="4205288" cy="29979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0908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042297-2E1D-4913-B035-32A8ED96340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4" name="Bildobjekt 3" descr="En bild som visar ritning&#10;&#10;Automatiskt genererad beskrivning">
            <a:extLst>
              <a:ext uri="{FF2B5EF4-FFF2-40B4-BE49-F238E27FC236}">
                <a16:creationId xmlns:a16="http://schemas.microsoft.com/office/drawing/2014/main" id="{680D6BDE-987C-684D-AB84-D5D0AEB1C1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6551" y="4481081"/>
            <a:ext cx="1027817" cy="5544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9E8FFD1-8AF1-4748-86FD-569FC1F68B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13" y="404735"/>
            <a:ext cx="8410575" cy="624685"/>
          </a:xfrm>
        </p:spPr>
        <p:txBody>
          <a:bodyPr t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err="1"/>
              <a:t>Chapterslide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33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9144000" cy="5143500"/>
          </a:xfrm>
          <a:noFill/>
        </p:spPr>
        <p:txBody>
          <a:bodyPr/>
          <a:lstStyle/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89498" y="823432"/>
            <a:ext cx="5725715" cy="104108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spcBef>
                <a:spcPts val="0"/>
              </a:spcBef>
              <a:defRPr sz="4575" spc="-15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89498" y="1861013"/>
            <a:ext cx="5725715" cy="175298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  <a:defRPr sz="4575" baseline="0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GB"/>
          </a:p>
        </p:txBody>
      </p:sp>
      <p:sp>
        <p:nvSpPr>
          <p:cNvPr id="8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10">
            <a:extLst>
              <a:ext uri="{FF2B5EF4-FFF2-40B4-BE49-F238E27FC236}">
                <a16:creationId xmlns:a16="http://schemas.microsoft.com/office/drawing/2014/main" id="{E0298B8A-F6BF-56EF-A900-9296675EC23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FA37362F-B65B-14D3-2952-13CF3488DDC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6" name="Slide Number Placeholder 12">
            <a:extLst>
              <a:ext uri="{FF2B5EF4-FFF2-40B4-BE49-F238E27FC236}">
                <a16:creationId xmlns:a16="http://schemas.microsoft.com/office/drawing/2014/main" id="{D8EAF21B-C29A-A62F-9220-131656AD500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91FFBB6-FB0D-A649-9183-A7F78B31AA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153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green"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89498" y="1284690"/>
            <a:ext cx="5725715" cy="300275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3000"/>
              </a:lnSpc>
              <a:spcBef>
                <a:spcPts val="0"/>
              </a:spcBef>
              <a:defRPr sz="4575" spc="-15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71464" y="1256115"/>
            <a:ext cx="1366837" cy="6427593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  <a:defRPr sz="4575" spc="-15" baseline="0">
                <a:solidFill>
                  <a:schemeClr val="tx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GB"/>
          </a:p>
        </p:txBody>
      </p:sp>
      <p:sp>
        <p:nvSpPr>
          <p:cNvPr id="8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10">
            <a:extLst>
              <a:ext uri="{FF2B5EF4-FFF2-40B4-BE49-F238E27FC236}">
                <a16:creationId xmlns:a16="http://schemas.microsoft.com/office/drawing/2014/main" id="{B4E4DFE9-AEFC-6E3A-372C-4D3211182EF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9A128439-0A90-DBC3-707B-231532CE2E4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6" name="Slide Number Placeholder 12">
            <a:extLst>
              <a:ext uri="{FF2B5EF4-FFF2-40B4-BE49-F238E27FC236}">
                <a16:creationId xmlns:a16="http://schemas.microsoft.com/office/drawing/2014/main" id="{2A37BFA5-F93C-5F23-4CE1-767BDD54AA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8E77AF0-A2F1-8040-938B-3D2B4F648D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515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purple">
    <p:bg>
      <p:bgPr>
        <a:solidFill>
          <a:srgbClr val="F0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89498" y="1284690"/>
            <a:ext cx="5725715" cy="300275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3000"/>
              </a:lnSpc>
              <a:spcBef>
                <a:spcPts val="0"/>
              </a:spcBef>
              <a:defRPr sz="4575" spc="-15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71464" y="1256115"/>
            <a:ext cx="1366837" cy="6427593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  <a:defRPr sz="4575" spc="-15" baseline="0">
                <a:solidFill>
                  <a:schemeClr val="tx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GB"/>
          </a:p>
        </p:txBody>
      </p:sp>
      <p:sp>
        <p:nvSpPr>
          <p:cNvPr id="8" name="Text Placeholder 6"/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10">
            <a:extLst>
              <a:ext uri="{FF2B5EF4-FFF2-40B4-BE49-F238E27FC236}">
                <a16:creationId xmlns:a16="http://schemas.microsoft.com/office/drawing/2014/main" id="{FCBAAABA-ED3E-6787-4306-D4C402A20A1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8BC14F89-8343-27A9-DD82-C6E591DB2AD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6" name="Slide Number Placeholder 12">
            <a:extLst>
              <a:ext uri="{FF2B5EF4-FFF2-40B4-BE49-F238E27FC236}">
                <a16:creationId xmlns:a16="http://schemas.microsoft.com/office/drawing/2014/main" id="{7376220C-DD18-F6C3-AE92-7589C35E1AF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C01EF1-F272-1C40-8D1A-A1B4823D8E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450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F0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03" y="717352"/>
            <a:ext cx="2092526" cy="139005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432447" y="758430"/>
            <a:ext cx="5687616" cy="3545681"/>
          </a:xfrm>
        </p:spPr>
        <p:txBody>
          <a:bodyPr>
            <a:normAutofit/>
          </a:bodyPr>
          <a:lstStyle>
            <a:lvl1pPr marL="521494" indent="-521494">
              <a:lnSpc>
                <a:spcPct val="90000"/>
              </a:lnSpc>
              <a:spcBef>
                <a:spcPts val="488"/>
              </a:spcBef>
              <a:spcAft>
                <a:spcPts val="488"/>
              </a:spcAft>
              <a:defRPr sz="1875" spc="-15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DBDD55-6DBE-9FB2-9A38-E5A573FCA7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0C06B-AD82-66B1-0A3C-1C81930C2DA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860DC-4F57-C644-A9D6-8C581062CA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7188B-24FD-DC4B-8511-DB9164DF9F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5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994172" y="1416424"/>
            <a:ext cx="7143750" cy="2878757"/>
          </a:xfrm>
        </p:spPr>
        <p:txBody>
          <a:bodyPr/>
          <a:lstStyle>
            <a:lvl1pPr>
              <a:lnSpc>
                <a:spcPct val="105000"/>
              </a:lnSpc>
              <a:defRPr sz="1575" spc="0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94172" y="717352"/>
            <a:ext cx="7143750" cy="4595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9063387B-16DC-3C07-AA44-1AF1C2643C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DFE7B360-B379-B1B3-D26C-17C411065B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28793EC8-0A1B-3C32-A511-5A904F6457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48063-66D1-2249-AC61-7B1C8D1C4E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53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9">
            <a:extLst>
              <a:ext uri="{FF2B5EF4-FFF2-40B4-BE49-F238E27FC236}">
                <a16:creationId xmlns:a16="http://schemas.microsoft.com/office/drawing/2014/main" id="{6E23737B-EA6E-3687-6409-CFD9D1B6A2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510" y="717948"/>
            <a:ext cx="8593931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altLang="sv-S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22528D-9928-DD30-D9F4-BDF0A1F4D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9082" y="1179910"/>
            <a:ext cx="8590360" cy="3465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AD6755-5397-E33E-2C3D-681EC8227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3369" y="4857750"/>
            <a:ext cx="1352550" cy="1238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5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GB"/>
              <a:t>2023.12.24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0B1E10-2773-2450-B8CD-3F3823E41A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27597" y="4856560"/>
            <a:ext cx="1641872" cy="12501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5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GB"/>
              <a:t>Presentation title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AC36D77-C728-06B2-EF4A-6AAA0A2278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29600" y="4856560"/>
            <a:ext cx="629841" cy="12501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5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99181271-43D2-9045-8889-FC606EE60A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13" descr="A person smiling and a customer experience&#10;&#10;Description automatically generated with medium confidence" hidden="1">
            <a:extLst>
              <a:ext uri="{FF2B5EF4-FFF2-40B4-BE49-F238E27FC236}">
                <a16:creationId xmlns:a16="http://schemas.microsoft.com/office/drawing/2014/main" id="{35D7AC62-65AD-5278-969F-6DC963B68B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27860" y="-259556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Graphic 19">
            <a:extLst>
              <a:ext uri="{FF2B5EF4-FFF2-40B4-BE49-F238E27FC236}">
                <a16:creationId xmlns:a16="http://schemas.microsoft.com/office/drawing/2014/main" id="{5A8C43DB-AFA4-A168-850C-B835242DF5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6016" y="188119"/>
            <a:ext cx="757238" cy="3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26" r:id="rId9"/>
    <p:sldLayoutId id="2147484027" r:id="rId10"/>
    <p:sldLayoutId id="2147484028" r:id="rId11"/>
    <p:sldLayoutId id="2147484029" r:id="rId12"/>
    <p:sldLayoutId id="2147484046" r:id="rId13"/>
    <p:sldLayoutId id="2147484047" r:id="rId14"/>
    <p:sldLayoutId id="2147484048" r:id="rId15"/>
    <p:sldLayoutId id="2147484049" r:id="rId16"/>
    <p:sldLayoutId id="2147484030" r:id="rId17"/>
    <p:sldLayoutId id="2147484050" r:id="rId18"/>
    <p:sldLayoutId id="2147484051" r:id="rId19"/>
    <p:sldLayoutId id="2147484052" r:id="rId20"/>
    <p:sldLayoutId id="2147484031" r:id="rId21"/>
    <p:sldLayoutId id="2147484053" r:id="rId22"/>
    <p:sldLayoutId id="2147484032" r:id="rId23"/>
    <p:sldLayoutId id="2147484033" r:id="rId24"/>
    <p:sldLayoutId id="2147484054" r:id="rId25"/>
    <p:sldLayoutId id="2147484055" r:id="rId26"/>
    <p:sldLayoutId id="2147484056" r:id="rId27"/>
    <p:sldLayoutId id="2147484057" r:id="rId28"/>
    <p:sldLayoutId id="2147484034" r:id="rId29"/>
    <p:sldLayoutId id="2147484058" r:id="rId30"/>
    <p:sldLayoutId id="2147484059" r:id="rId31"/>
    <p:sldLayoutId id="2147484035" r:id="rId32"/>
    <p:sldLayoutId id="2147484060" r:id="rId33"/>
    <p:sldLayoutId id="2147484061" r:id="rId34"/>
    <p:sldLayoutId id="2147484062" r:id="rId35"/>
    <p:sldLayoutId id="2147484063" r:id="rId36"/>
    <p:sldLayoutId id="2147484036" r:id="rId37"/>
    <p:sldLayoutId id="2147484037" r:id="rId38"/>
    <p:sldLayoutId id="2147484064" r:id="rId39"/>
    <p:sldLayoutId id="2147484066" r:id="rId40"/>
    <p:sldLayoutId id="2147484067" r:id="rId41"/>
    <p:sldLayoutId id="2147484068" r:id="rId4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5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chemeClr val="accent1"/>
          </a:solidFill>
          <a:latin typeface="Molnlycke Sans" pitchFamily="2" charset="77"/>
        </a:defRPr>
      </a:lvl9pPr>
    </p:titleStyle>
    <p:bodyStyle>
      <a:lvl1pPr marL="407194" indent="-407194" algn="l" rtl="0" eaLnBrk="0" fontAlgn="base" hangingPunct="0">
        <a:spcBef>
          <a:spcPts val="1500"/>
        </a:spcBef>
        <a:spcAft>
          <a:spcPct val="0"/>
        </a:spcAft>
        <a:buFont typeface="Wingdings 3" pitchFamily="2" charset="2"/>
        <a:buChar char=""/>
        <a:defRPr sz="1575" kern="1200" spc="-15">
          <a:solidFill>
            <a:schemeClr val="tx1"/>
          </a:solidFill>
          <a:latin typeface="+mn-lt"/>
          <a:ea typeface="+mn-ea"/>
          <a:cs typeface="+mn-cs"/>
        </a:defRPr>
      </a:lvl1pPr>
      <a:lvl2pPr marL="556022" indent="-147638" algn="l" rtl="0" eaLnBrk="0" fontAlgn="base" hangingPunct="0">
        <a:spcBef>
          <a:spcPct val="0"/>
        </a:spcBef>
        <a:spcAft>
          <a:spcPct val="0"/>
        </a:spcAft>
        <a:buFont typeface="Molnlycke Sans Light" pitchFamily="2" charset="77"/>
        <a:buChar char="−"/>
        <a:defRPr sz="1575" kern="1200" spc="-15">
          <a:solidFill>
            <a:schemeClr val="tx1"/>
          </a:solidFill>
          <a:latin typeface="+mn-lt"/>
          <a:ea typeface="+mn-ea"/>
          <a:cs typeface="+mn-cs"/>
        </a:defRPr>
      </a:lvl2pPr>
      <a:lvl3pPr marL="673894" indent="-113110" algn="l" rtl="0" eaLnBrk="0" fontAlgn="base" hangingPunct="0">
        <a:spcBef>
          <a:spcPct val="0"/>
        </a:spcBef>
        <a:spcAft>
          <a:spcPct val="0"/>
        </a:spcAft>
        <a:buFont typeface="Molnlycke Sans Light" pitchFamily="2" charset="77"/>
        <a:buChar char="−"/>
        <a:defRPr sz="975" kern="1200" spc="-15">
          <a:solidFill>
            <a:schemeClr val="tx1"/>
          </a:solidFill>
          <a:latin typeface="+mn-lt"/>
          <a:ea typeface="+mn-ea"/>
          <a:cs typeface="+mn-cs"/>
        </a:defRPr>
      </a:lvl3pPr>
      <a:lvl4pPr marL="767954" indent="-92869" algn="l" rtl="0" eaLnBrk="0" fontAlgn="base" hangingPunct="0">
        <a:spcBef>
          <a:spcPct val="0"/>
        </a:spcBef>
        <a:spcAft>
          <a:spcPct val="0"/>
        </a:spcAft>
        <a:buFont typeface="Molnlycke Sans Light" pitchFamily="2" charset="77"/>
        <a:buChar char="−"/>
        <a:defRPr sz="825" kern="1200" spc="-15">
          <a:solidFill>
            <a:schemeClr val="tx1"/>
          </a:solidFill>
          <a:latin typeface="+mn-lt"/>
          <a:ea typeface="+mn-ea"/>
          <a:cs typeface="+mn-cs"/>
        </a:defRPr>
      </a:lvl4pPr>
      <a:lvl5pPr marL="859631" indent="-84535" algn="l" rtl="0" eaLnBrk="0" fontAlgn="base" hangingPunct="0">
        <a:spcBef>
          <a:spcPct val="0"/>
        </a:spcBef>
        <a:spcAft>
          <a:spcPct val="0"/>
        </a:spcAft>
        <a:buFont typeface="Molnlycke Sans Light" pitchFamily="2" charset="77"/>
        <a:buChar char="−"/>
        <a:defRPr sz="675" kern="1200" spc="-15">
          <a:solidFill>
            <a:schemeClr val="tx1"/>
          </a:solidFill>
          <a:latin typeface="+mn-lt"/>
          <a:ea typeface="+mn-ea"/>
          <a:cs typeface="+mn-cs"/>
        </a:defRPr>
      </a:lvl5pPr>
      <a:lvl6pPr marL="809625" indent="-138113" algn="l" defTabSz="685800" rtl="0" eaLnBrk="1" latinLnBrk="0" hangingPunct="1">
        <a:lnSpc>
          <a:spcPct val="90000"/>
        </a:lnSpc>
        <a:spcBef>
          <a:spcPts val="0"/>
        </a:spcBef>
        <a:spcAft>
          <a:spcPts val="450"/>
        </a:spcAft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6pPr>
      <a:lvl7pPr marL="941785" indent="-132160" algn="l" defTabSz="685800" rtl="0" eaLnBrk="1" latinLnBrk="0" hangingPunct="1">
        <a:lnSpc>
          <a:spcPct val="90000"/>
        </a:lnSpc>
        <a:spcBef>
          <a:spcPts val="0"/>
        </a:spcBef>
        <a:spcAft>
          <a:spcPts val="450"/>
        </a:spcAft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7pPr>
      <a:lvl8pPr marL="1073944" indent="-132160" algn="l" defTabSz="685800" rtl="0" eaLnBrk="1" latinLnBrk="0" hangingPunct="1">
        <a:lnSpc>
          <a:spcPct val="90000"/>
        </a:lnSpc>
        <a:spcBef>
          <a:spcPts val="0"/>
        </a:spcBef>
        <a:spcAft>
          <a:spcPts val="450"/>
        </a:spcAft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8pPr>
      <a:lvl9pPr marL="1212056" indent="-138113" algn="l" defTabSz="685800" rtl="0" eaLnBrk="1" latinLnBrk="0" hangingPunct="1">
        <a:lnSpc>
          <a:spcPct val="90000"/>
        </a:lnSpc>
        <a:spcBef>
          <a:spcPts val="0"/>
        </a:spcBef>
        <a:spcAft>
          <a:spcPts val="450"/>
        </a:spcAft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9.png"/><Relationship Id="rId5" Type="http://schemas.microsoft.com/office/2007/relationships/hdphoto" Target="../media/hdphoto1.wdp"/><Relationship Id="rId10" Type="http://schemas.openxmlformats.org/officeDocument/2006/relationships/image" Target="../media/image28.png"/><Relationship Id="rId4" Type="http://schemas.openxmlformats.org/officeDocument/2006/relationships/image" Target="../media/image12.png"/><Relationship Id="rId9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6.xml"/><Relationship Id="rId6" Type="http://schemas.openxmlformats.org/officeDocument/2006/relationships/oleObject" Target="../embeddings/oleObject3.bin"/><Relationship Id="rId5" Type="http://schemas.microsoft.com/office/2007/relationships/hdphoto" Target="../media/hdphoto1.wdp"/><Relationship Id="rId10" Type="http://schemas.openxmlformats.org/officeDocument/2006/relationships/image" Target="../media/image31.png"/><Relationship Id="rId4" Type="http://schemas.openxmlformats.org/officeDocument/2006/relationships/image" Target="../media/image12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3.xml"/><Relationship Id="rId6" Type="http://schemas.openxmlformats.org/officeDocument/2006/relationships/oleObject" Target="../embeddings/oleObject1.bin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5" Type="http://schemas.microsoft.com/office/2007/relationships/hdphoto" Target="../media/hdphoto1.wdp"/><Relationship Id="rId10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321DBF71-ACC1-0620-73EA-6E909FA329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85" b="13365"/>
          <a:stretch>
            <a:fillRect/>
          </a:stretch>
        </p:blipFill>
        <p:spPr>
          <a:xfrm>
            <a:off x="0" y="1918"/>
            <a:ext cx="9144000" cy="5141582"/>
          </a:xfrm>
          <a:prstGeom prst="rect">
            <a:avLst/>
          </a:prstGeom>
        </p:spPr>
      </p:pic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2142E8B0-88B0-6D3B-6841-168E83929A3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84" imgH="486" progId="TCLayout.ActiveDocument.1">
                  <p:embed/>
                </p:oleObj>
              </mc:Choice>
              <mc:Fallback>
                <p:oleObj name="think-cell Slide" r:id="rId5" imgW="484" imgH="4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42E8B0-88B0-6D3B-6841-168E83929A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6">
            <a:extLst>
              <a:ext uri="{FF2B5EF4-FFF2-40B4-BE49-F238E27FC236}">
                <a16:creationId xmlns:a16="http://schemas.microsoft.com/office/drawing/2014/main" id="{DECE63AF-3C16-82AF-9827-1C105FDFF683}"/>
              </a:ext>
            </a:extLst>
          </p:cNvPr>
          <p:cNvSpPr txBox="1">
            <a:spLocks/>
          </p:cNvSpPr>
          <p:nvPr/>
        </p:nvSpPr>
        <p:spPr>
          <a:xfrm>
            <a:off x="453130" y="1009480"/>
            <a:ext cx="3294359" cy="13586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ts val="0"/>
              </a:spcBef>
              <a:buNone/>
              <a:defRPr sz="7500" kern="1200" spc="-2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125" err="1"/>
              <a:t>Mepilex</a:t>
            </a:r>
            <a:r>
              <a:rPr lang="sv-SE" sz="4125"/>
              <a:t>® </a:t>
            </a:r>
            <a:br>
              <a:rPr lang="sv-SE" sz="4125"/>
            </a:br>
            <a:r>
              <a:rPr lang="sv-SE" sz="4125"/>
              <a:t>Border Post-</a:t>
            </a:r>
            <a:r>
              <a:rPr lang="sv-SE" sz="4125" err="1"/>
              <a:t>Op</a:t>
            </a:r>
            <a:endParaRPr lang="sv-SE" sz="4125"/>
          </a:p>
          <a:p>
            <a:br>
              <a:rPr lang="sv-SE" sz="750">
                <a:latin typeface="+mn-lt"/>
              </a:rPr>
            </a:br>
            <a:r>
              <a:rPr lang="sv-SE" sz="1875">
                <a:latin typeface="+mn-lt"/>
              </a:rPr>
              <a:t>The standard of </a:t>
            </a:r>
            <a:r>
              <a:rPr lang="sv-SE" sz="1875" err="1">
                <a:latin typeface="+mn-lt"/>
              </a:rPr>
              <a:t>care</a:t>
            </a:r>
            <a:r>
              <a:rPr lang="sv-SE" sz="1875">
                <a:latin typeface="+mn-lt"/>
              </a:rPr>
              <a:t> </a:t>
            </a:r>
            <a:br>
              <a:rPr lang="sv-SE" sz="1875">
                <a:latin typeface="+mn-lt"/>
              </a:rPr>
            </a:br>
            <a:r>
              <a:rPr lang="sv-SE" sz="1875">
                <a:latin typeface="+mn-lt"/>
              </a:rPr>
              <a:t>every patient </a:t>
            </a:r>
            <a:r>
              <a:rPr lang="sv-SE" sz="1875" err="1">
                <a:latin typeface="+mn-lt"/>
              </a:rPr>
              <a:t>deserves</a:t>
            </a:r>
            <a:endParaRPr lang="sv-SE" sz="1875">
              <a:latin typeface="+mn-lt"/>
            </a:endParaRPr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60AD4FC9-B7B2-66BB-EC6A-A6BF6634764B}"/>
              </a:ext>
            </a:extLst>
          </p:cNvPr>
          <p:cNvSpPr txBox="1">
            <a:spLocks/>
          </p:cNvSpPr>
          <p:nvPr/>
        </p:nvSpPr>
        <p:spPr>
          <a:xfrm>
            <a:off x="453130" y="4448177"/>
            <a:ext cx="2079749" cy="47457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500">
                <a:latin typeface="+mn-lt"/>
              </a:rPr>
              <a:t>Extend Your Excellence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2F0DE55-646F-C9D7-B684-B894B669B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539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8">
            <a:extLst>
              <a:ext uri="{FF2B5EF4-FFF2-40B4-BE49-F238E27FC236}">
                <a16:creationId xmlns:a16="http://schemas.microsoft.com/office/drawing/2014/main" id="{76B2DA37-ECBD-BEE1-56AC-047BD5080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12" t="14854" r="74117" b="55286"/>
          <a:stretch>
            <a:fillRect/>
          </a:stretch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</p:spPr>
      </p:pic>
      <p:sp>
        <p:nvSpPr>
          <p:cNvPr id="26" name="Frihandsfigur 25">
            <a:extLst>
              <a:ext uri="{FF2B5EF4-FFF2-40B4-BE49-F238E27FC236}">
                <a16:creationId xmlns:a16="http://schemas.microsoft.com/office/drawing/2014/main" id="{B94E3F59-3453-0372-A846-246CA74232A4}"/>
              </a:ext>
            </a:extLst>
          </p:cNvPr>
          <p:cNvSpPr/>
          <p:nvPr/>
        </p:nvSpPr>
        <p:spPr>
          <a:xfrm>
            <a:off x="20321632" y="1107640"/>
            <a:ext cx="3164813" cy="4132625"/>
          </a:xfrm>
          <a:custGeom>
            <a:avLst/>
            <a:gdLst>
              <a:gd name="csX0" fmla="*/ 0 w 4219751"/>
              <a:gd name="csY0" fmla="*/ 1350320 h 5510167"/>
              <a:gd name="csX1" fmla="*/ 751007 w 4219751"/>
              <a:gd name="csY1" fmla="*/ 2010061 h 5510167"/>
              <a:gd name="csX2" fmla="*/ 957082 w 4219751"/>
              <a:gd name="csY2" fmla="*/ 2203016 h 5510167"/>
              <a:gd name="csX3" fmla="*/ 1126691 w 4219751"/>
              <a:gd name="csY3" fmla="*/ 2405084 h 5510167"/>
              <a:gd name="csX4" fmla="*/ 1204606 w 4219751"/>
              <a:gd name="csY4" fmla="*/ 2491346 h 5510167"/>
              <a:gd name="csX5" fmla="*/ 1376122 w 4219751"/>
              <a:gd name="csY5" fmla="*/ 2519867 h 5510167"/>
              <a:gd name="csX6" fmla="*/ 1506442 w 4219751"/>
              <a:gd name="csY6" fmla="*/ 2431340 h 5510167"/>
              <a:gd name="csX7" fmla="*/ 2457010 w 4219751"/>
              <a:gd name="csY7" fmla="*/ 1529754 h 5510167"/>
              <a:gd name="csX8" fmla="*/ 3086147 w 4219751"/>
              <a:gd name="csY8" fmla="*/ 1037840 h 5510167"/>
              <a:gd name="csX9" fmla="*/ 3815921 w 4219751"/>
              <a:gd name="csY9" fmla="*/ 697196 h 5510167"/>
              <a:gd name="csX10" fmla="*/ 3950176 w 4219751"/>
              <a:gd name="csY10" fmla="*/ 640347 h 5510167"/>
              <a:gd name="csX11" fmla="*/ 4156510 w 4219751"/>
              <a:gd name="csY11" fmla="*/ 571395 h 5510167"/>
              <a:gd name="csX12" fmla="*/ 4218259 w 4219751"/>
              <a:gd name="csY12" fmla="*/ 506756 h 5510167"/>
              <a:gd name="csX13" fmla="*/ 4211814 w 4219751"/>
              <a:gd name="csY13" fmla="*/ 441111 h 5510167"/>
              <a:gd name="csX14" fmla="*/ 3998258 w 4219751"/>
              <a:gd name="csY14" fmla="*/ 174934 h 5510167"/>
              <a:gd name="csX15" fmla="*/ 3902807 w 4219751"/>
              <a:gd name="csY15" fmla="*/ 95830 h 5510167"/>
              <a:gd name="csX16" fmla="*/ 3641079 w 4219751"/>
              <a:gd name="csY16" fmla="*/ 26188 h 5510167"/>
              <a:gd name="csX17" fmla="*/ 3379981 w 4219751"/>
              <a:gd name="csY17" fmla="*/ 108 h 5510167"/>
              <a:gd name="csX18" fmla="*/ 3104196 w 4219751"/>
              <a:gd name="csY18" fmla="*/ 54096 h 5510167"/>
              <a:gd name="csX19" fmla="*/ 2338858 w 4219751"/>
              <a:gd name="csY19" fmla="*/ 418385 h 5510167"/>
              <a:gd name="csX20" fmla="*/ 1458153 w 4219751"/>
              <a:gd name="csY20" fmla="*/ 1119101 h 5510167"/>
              <a:gd name="csX21" fmla="*/ 1063900 w 4219751"/>
              <a:gd name="csY21" fmla="*/ 1547717 h 5510167"/>
              <a:gd name="csX22" fmla="*/ 883362 w 4219751"/>
              <a:gd name="csY22" fmla="*/ 1776240 h 5510167"/>
              <a:gd name="csX23" fmla="*/ 798306 w 4219751"/>
              <a:gd name="csY23" fmla="*/ 2004179 h 5510167"/>
              <a:gd name="csX24" fmla="*/ 852856 w 4219751"/>
              <a:gd name="csY24" fmla="*/ 2098472 h 5510167"/>
              <a:gd name="csX25" fmla="*/ 951110 w 4219751"/>
              <a:gd name="csY25" fmla="*/ 2197750 h 5510167"/>
              <a:gd name="csX26" fmla="*/ 980409 w 4219751"/>
              <a:gd name="csY26" fmla="*/ 2220705 h 5510167"/>
              <a:gd name="csX27" fmla="*/ 1281065 w 4219751"/>
              <a:gd name="csY27" fmla="*/ 2201412 h 5510167"/>
              <a:gd name="csX28" fmla="*/ 1494988 w 4219751"/>
              <a:gd name="csY28" fmla="*/ 2068395 h 5510167"/>
              <a:gd name="csX29" fmla="*/ 1884445 w 4219751"/>
              <a:gd name="csY29" fmla="*/ 1692998 h 5510167"/>
              <a:gd name="csX30" fmla="*/ 3160340 w 4219751"/>
              <a:gd name="csY30" fmla="*/ 700142 h 5510167"/>
              <a:gd name="csX31" fmla="*/ 3461292 w 4219751"/>
              <a:gd name="csY31" fmla="*/ 545491 h 5510167"/>
              <a:gd name="csX32" fmla="*/ 3771112 w 4219751"/>
              <a:gd name="csY32" fmla="*/ 418078 h 5510167"/>
              <a:gd name="csX33" fmla="*/ 3848857 w 4219751"/>
              <a:gd name="csY33" fmla="*/ 329722 h 5510167"/>
              <a:gd name="csX34" fmla="*/ 3793010 w 4219751"/>
              <a:gd name="csY34" fmla="*/ 253135 h 5510167"/>
              <a:gd name="csX35" fmla="*/ 3673955 w 4219751"/>
              <a:gd name="csY35" fmla="*/ 162423 h 5510167"/>
              <a:gd name="csX36" fmla="*/ 3546825 w 4219751"/>
              <a:gd name="csY36" fmla="*/ 79276 h 5510167"/>
              <a:gd name="csX37" fmla="*/ 3441966 w 4219751"/>
              <a:gd name="csY37" fmla="*/ 78238 h 5510167"/>
              <a:gd name="csX38" fmla="*/ 3053428 w 4219751"/>
              <a:gd name="csY38" fmla="*/ 229135 h 5510167"/>
              <a:gd name="csX39" fmla="*/ 2399053 w 4219751"/>
              <a:gd name="csY39" fmla="*/ 581264 h 5510167"/>
              <a:gd name="csX40" fmla="*/ 1940115 w 4219751"/>
              <a:gd name="csY40" fmla="*/ 896463 h 5510167"/>
              <a:gd name="csX41" fmla="*/ 1501916 w 4219751"/>
              <a:gd name="csY41" fmla="*/ 1319543 h 5510167"/>
              <a:gd name="csX42" fmla="*/ 1415690 w 4219751"/>
              <a:gd name="csY42" fmla="*/ 1406070 h 5510167"/>
              <a:gd name="csX43" fmla="*/ 1256594 w 4219751"/>
              <a:gd name="csY43" fmla="*/ 1576775 h 5510167"/>
              <a:gd name="csX44" fmla="*/ 1139888 w 4219751"/>
              <a:gd name="csY44" fmla="*/ 1704798 h 5510167"/>
              <a:gd name="csX45" fmla="*/ 1084901 w 4219751"/>
              <a:gd name="csY45" fmla="*/ 1822272 h 5510167"/>
              <a:gd name="csX46" fmla="*/ 1110455 w 4219751"/>
              <a:gd name="csY46" fmla="*/ 1868185 h 5510167"/>
              <a:gd name="csX47" fmla="*/ 1297001 w 4219751"/>
              <a:gd name="csY47" fmla="*/ 2039182 h 5510167"/>
              <a:gd name="csX48" fmla="*/ 1338505 w 4219751"/>
              <a:gd name="csY48" fmla="*/ 2061515 h 5510167"/>
              <a:gd name="csX49" fmla="*/ 1442707 w 4219751"/>
              <a:gd name="csY49" fmla="*/ 2033280 h 5510167"/>
              <a:gd name="csX50" fmla="*/ 1728756 w 4219751"/>
              <a:gd name="csY50" fmla="*/ 1647971 h 5510167"/>
              <a:gd name="csX51" fmla="*/ 1753000 w 4219751"/>
              <a:gd name="csY51" fmla="*/ 1532545 h 5510167"/>
              <a:gd name="csX52" fmla="*/ 1709983 w 4219751"/>
              <a:gd name="csY52" fmla="*/ 1425326 h 5510167"/>
              <a:gd name="csX53" fmla="*/ 1520378 w 4219751"/>
              <a:gd name="csY53" fmla="*/ 1419613 h 5510167"/>
              <a:gd name="csX54" fmla="*/ 1312464 w 4219751"/>
              <a:gd name="csY54" fmla="*/ 1668812 h 5510167"/>
              <a:gd name="csX55" fmla="*/ 1275923 w 4219751"/>
              <a:gd name="csY55" fmla="*/ 1783042 h 5510167"/>
              <a:gd name="csX56" fmla="*/ 1335259 w 4219751"/>
              <a:gd name="csY56" fmla="*/ 1880283 h 5510167"/>
              <a:gd name="csX57" fmla="*/ 1471353 w 4219751"/>
              <a:gd name="csY57" fmla="*/ 1828302 h 5510167"/>
              <a:gd name="csX58" fmla="*/ 1546042 w 4219751"/>
              <a:gd name="csY58" fmla="*/ 1725047 h 5510167"/>
              <a:gd name="csX59" fmla="*/ 1602939 w 4219751"/>
              <a:gd name="csY59" fmla="*/ 1615512 h 5510167"/>
              <a:gd name="csX60" fmla="*/ 1633921 w 4219751"/>
              <a:gd name="csY60" fmla="*/ 1545594 h 5510167"/>
              <a:gd name="csX61" fmla="*/ 1590262 w 4219751"/>
              <a:gd name="csY61" fmla="*/ 1504905 h 5510167"/>
              <a:gd name="csX62" fmla="*/ 1480151 w 4219751"/>
              <a:gd name="csY62" fmla="*/ 1515029 h 5510167"/>
              <a:gd name="csX63" fmla="*/ 1443876 w 4219751"/>
              <a:gd name="csY63" fmla="*/ 1541254 h 5510167"/>
              <a:gd name="csX64" fmla="*/ 1433332 w 4219751"/>
              <a:gd name="csY64" fmla="*/ 1579544 h 5510167"/>
              <a:gd name="csX65" fmla="*/ 924839 w 4219751"/>
              <a:gd name="csY65" fmla="*/ 2011257 h 5510167"/>
              <a:gd name="csX66" fmla="*/ 709904 w 4219751"/>
              <a:gd name="csY66" fmla="*/ 2411061 h 5510167"/>
              <a:gd name="csX67" fmla="*/ 822680 w 4219751"/>
              <a:gd name="csY67" fmla="*/ 2898446 h 5510167"/>
              <a:gd name="csX68" fmla="*/ 1352705 w 4219751"/>
              <a:gd name="csY68" fmla="*/ 3042996 h 5510167"/>
              <a:gd name="csX69" fmla="*/ 2263006 w 4219751"/>
              <a:gd name="csY69" fmla="*/ 2463610 h 5510167"/>
              <a:gd name="csX70" fmla="*/ 2303469 w 4219751"/>
              <a:gd name="csY70" fmla="*/ 2427498 h 5510167"/>
              <a:gd name="csX71" fmla="*/ 2162253 w 4219751"/>
              <a:gd name="csY71" fmla="*/ 2307575 h 5510167"/>
              <a:gd name="csX72" fmla="*/ 2089210 w 4219751"/>
              <a:gd name="csY72" fmla="*/ 2245547 h 5510167"/>
              <a:gd name="csX73" fmla="*/ 2030574 w 4219751"/>
              <a:gd name="csY73" fmla="*/ 2196839 h 5510167"/>
              <a:gd name="csX74" fmla="*/ 2022876 w 4219751"/>
              <a:gd name="csY74" fmla="*/ 2181045 h 5510167"/>
              <a:gd name="csX75" fmla="*/ 2027391 w 4219751"/>
              <a:gd name="csY75" fmla="*/ 2172801 h 5510167"/>
              <a:gd name="csX76" fmla="*/ 2074324 w 4219751"/>
              <a:gd name="csY76" fmla="*/ 2121490 h 5510167"/>
              <a:gd name="csX77" fmla="*/ 2090573 w 4219751"/>
              <a:gd name="csY77" fmla="*/ 2114932 h 5510167"/>
              <a:gd name="csX78" fmla="*/ 2099644 w 4219751"/>
              <a:gd name="csY78" fmla="*/ 2118564 h 5510167"/>
              <a:gd name="csX79" fmla="*/ 2162776 w 4219751"/>
              <a:gd name="csY79" fmla="*/ 2163498 h 5510167"/>
              <a:gd name="csX80" fmla="*/ 2410807 w 4219751"/>
              <a:gd name="csY80" fmla="*/ 2386398 h 5510167"/>
              <a:gd name="csX81" fmla="*/ 2429633 w 4219751"/>
              <a:gd name="csY81" fmla="*/ 2408685 h 5510167"/>
              <a:gd name="csX82" fmla="*/ 2393238 w 4219751"/>
              <a:gd name="csY82" fmla="*/ 2466559 h 5510167"/>
              <a:gd name="csX83" fmla="*/ 2325388 w 4219751"/>
              <a:gd name="csY83" fmla="*/ 2433939 h 5510167"/>
              <a:gd name="csX84" fmla="*/ 2507911 w 4219751"/>
              <a:gd name="csY84" fmla="*/ 2262556 h 5510167"/>
              <a:gd name="csX85" fmla="*/ 2599169 w 4219751"/>
              <a:gd name="csY85" fmla="*/ 2176865 h 5510167"/>
              <a:gd name="csX86" fmla="*/ 2643632 w 4219751"/>
              <a:gd name="csY86" fmla="*/ 2135118 h 5510167"/>
              <a:gd name="csX87" fmla="*/ 2679167 w 4219751"/>
              <a:gd name="csY87" fmla="*/ 2110607 h 5510167"/>
              <a:gd name="csX88" fmla="*/ 2715932 w 4219751"/>
              <a:gd name="csY88" fmla="*/ 2131438 h 5510167"/>
              <a:gd name="csX89" fmla="*/ 2754456 w 4219751"/>
              <a:gd name="csY89" fmla="*/ 2146652 h 5510167"/>
              <a:gd name="csX90" fmla="*/ 2777617 w 4219751"/>
              <a:gd name="csY90" fmla="*/ 2117384 h 5510167"/>
              <a:gd name="csX91" fmla="*/ 2783332 w 4219751"/>
              <a:gd name="csY91" fmla="*/ 2100888 h 5510167"/>
              <a:gd name="csX92" fmla="*/ 2780017 w 4219751"/>
              <a:gd name="csY92" fmla="*/ 2076478 h 5510167"/>
              <a:gd name="csX93" fmla="*/ 2782469 w 4219751"/>
              <a:gd name="csY93" fmla="*/ 2071952 h 5510167"/>
              <a:gd name="csX94" fmla="*/ 2826386 w 4219751"/>
              <a:gd name="csY94" fmla="*/ 2019545 h 5510167"/>
              <a:gd name="csX95" fmla="*/ 2835327 w 4219751"/>
              <a:gd name="csY95" fmla="*/ 2012071 h 5510167"/>
              <a:gd name="csX96" fmla="*/ 2853552 w 4219751"/>
              <a:gd name="csY96" fmla="*/ 2010032 h 5510167"/>
              <a:gd name="csX97" fmla="*/ 2868029 w 4219751"/>
              <a:gd name="csY97" fmla="*/ 1999873 h 5510167"/>
              <a:gd name="csX98" fmla="*/ 2905254 w 4219751"/>
              <a:gd name="csY98" fmla="*/ 1968521 h 5510167"/>
              <a:gd name="csX99" fmla="*/ 2934773 w 4219751"/>
              <a:gd name="csY99" fmla="*/ 1931326 h 5510167"/>
              <a:gd name="csX100" fmla="*/ 2941038 w 4219751"/>
              <a:gd name="csY100" fmla="*/ 1886765 h 5510167"/>
              <a:gd name="csX101" fmla="*/ 2994512 w 4219751"/>
              <a:gd name="csY101" fmla="*/ 1818206 h 5510167"/>
              <a:gd name="csX102" fmla="*/ 3003620 w 4219751"/>
              <a:gd name="csY102" fmla="*/ 1729797 h 5510167"/>
              <a:gd name="csX103" fmla="*/ 2980039 w 4219751"/>
              <a:gd name="csY103" fmla="*/ 1699451 h 5510167"/>
              <a:gd name="csX104" fmla="*/ 2906990 w 4219751"/>
              <a:gd name="csY104" fmla="*/ 1635041 h 5510167"/>
              <a:gd name="csX105" fmla="*/ 2778570 w 4219751"/>
              <a:gd name="csY105" fmla="*/ 1684227 h 5510167"/>
              <a:gd name="csX106" fmla="*/ 2744608 w 4219751"/>
              <a:gd name="csY106" fmla="*/ 1704635 h 5510167"/>
              <a:gd name="csX107" fmla="*/ 2722757 w 4219751"/>
              <a:gd name="csY107" fmla="*/ 1698507 h 5510167"/>
              <a:gd name="csX108" fmla="*/ 2691781 w 4219751"/>
              <a:gd name="csY108" fmla="*/ 1711484 h 5510167"/>
              <a:gd name="csX109" fmla="*/ 2659782 w 4219751"/>
              <a:gd name="csY109" fmla="*/ 1735742 h 5510167"/>
              <a:gd name="csX110" fmla="*/ 2641603 w 4219751"/>
              <a:gd name="csY110" fmla="*/ 1754191 h 5510167"/>
              <a:gd name="csX111" fmla="*/ 2616652 w 4219751"/>
              <a:gd name="csY111" fmla="*/ 1812863 h 5510167"/>
              <a:gd name="csX112" fmla="*/ 2582367 w 4219751"/>
              <a:gd name="csY112" fmla="*/ 1850471 h 5510167"/>
              <a:gd name="csX113" fmla="*/ 2574735 w 4219751"/>
              <a:gd name="csY113" fmla="*/ 1858630 h 5510167"/>
              <a:gd name="csX114" fmla="*/ 2547458 w 4219751"/>
              <a:gd name="csY114" fmla="*/ 1867625 h 5510167"/>
              <a:gd name="csX115" fmla="*/ 2520895 w 4219751"/>
              <a:gd name="csY115" fmla="*/ 1891801 h 5510167"/>
              <a:gd name="csX116" fmla="*/ 2531242 w 4219751"/>
              <a:gd name="csY116" fmla="*/ 1926830 h 5510167"/>
              <a:gd name="csX117" fmla="*/ 2852483 w 4219751"/>
              <a:gd name="csY117" fmla="*/ 2295722 h 5510167"/>
              <a:gd name="csX118" fmla="*/ 3044151 w 4219751"/>
              <a:gd name="csY118" fmla="*/ 2604772 h 5510167"/>
              <a:gd name="csX119" fmla="*/ 3347112 w 4219751"/>
              <a:gd name="csY119" fmla="*/ 4163090 h 5510167"/>
              <a:gd name="csX120" fmla="*/ 2855502 w 4219751"/>
              <a:gd name="csY120" fmla="*/ 5510167 h 55101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</a:cxnLst>
            <a:rect l="l" t="t" r="r" b="b"/>
            <a:pathLst>
              <a:path w="4219751" h="5510167">
                <a:moveTo>
                  <a:pt x="0" y="1350320"/>
                </a:moveTo>
                <a:cubicBezTo>
                  <a:pt x="250336" y="1570234"/>
                  <a:pt x="500673" y="1790148"/>
                  <a:pt x="751007" y="2010061"/>
                </a:cubicBezTo>
                <a:cubicBezTo>
                  <a:pt x="821727" y="2072188"/>
                  <a:pt x="886595" y="2141093"/>
                  <a:pt x="957082" y="2203016"/>
                </a:cubicBezTo>
                <a:cubicBezTo>
                  <a:pt x="1022959" y="2260890"/>
                  <a:pt x="1072768" y="2335056"/>
                  <a:pt x="1126691" y="2405084"/>
                </a:cubicBezTo>
                <a:cubicBezTo>
                  <a:pt x="1150389" y="2435858"/>
                  <a:pt x="1174384" y="2466940"/>
                  <a:pt x="1204606" y="2491346"/>
                </a:cubicBezTo>
                <a:cubicBezTo>
                  <a:pt x="1254068" y="2531289"/>
                  <a:pt x="1316227" y="2542554"/>
                  <a:pt x="1376122" y="2519867"/>
                </a:cubicBezTo>
                <a:cubicBezTo>
                  <a:pt x="1425511" y="2501161"/>
                  <a:pt x="1466534" y="2465912"/>
                  <a:pt x="1506442" y="2431340"/>
                </a:cubicBezTo>
                <a:cubicBezTo>
                  <a:pt x="1834340" y="2147295"/>
                  <a:pt x="2140375" y="1829599"/>
                  <a:pt x="2457010" y="1529754"/>
                </a:cubicBezTo>
                <a:cubicBezTo>
                  <a:pt x="2650561" y="1346463"/>
                  <a:pt x="2860021" y="1179365"/>
                  <a:pt x="3086147" y="1037840"/>
                </a:cubicBezTo>
                <a:cubicBezTo>
                  <a:pt x="3318019" y="892721"/>
                  <a:pt x="3560978" y="792593"/>
                  <a:pt x="3815921" y="697196"/>
                </a:cubicBezTo>
                <a:cubicBezTo>
                  <a:pt x="3861114" y="680285"/>
                  <a:pt x="3906010" y="659970"/>
                  <a:pt x="3950176" y="640347"/>
                </a:cubicBezTo>
                <a:cubicBezTo>
                  <a:pt x="4015827" y="611179"/>
                  <a:pt x="4088497" y="596148"/>
                  <a:pt x="4156510" y="571395"/>
                </a:cubicBezTo>
                <a:cubicBezTo>
                  <a:pt x="4188493" y="559756"/>
                  <a:pt x="4212071" y="542787"/>
                  <a:pt x="4218259" y="506756"/>
                </a:cubicBezTo>
                <a:cubicBezTo>
                  <a:pt x="4222015" y="484888"/>
                  <a:pt x="4218246" y="462349"/>
                  <a:pt x="4211814" y="441111"/>
                </a:cubicBezTo>
                <a:cubicBezTo>
                  <a:pt x="4178815" y="332119"/>
                  <a:pt x="4081515" y="247371"/>
                  <a:pt x="3998258" y="174934"/>
                </a:cubicBezTo>
                <a:cubicBezTo>
                  <a:pt x="3965906" y="146787"/>
                  <a:pt x="3941571" y="117105"/>
                  <a:pt x="3902807" y="95830"/>
                </a:cubicBezTo>
                <a:cubicBezTo>
                  <a:pt x="3822933" y="51994"/>
                  <a:pt x="3730101" y="38535"/>
                  <a:pt x="3641079" y="26188"/>
                </a:cubicBezTo>
                <a:cubicBezTo>
                  <a:pt x="3555599" y="14331"/>
                  <a:pt x="3465764" y="2220"/>
                  <a:pt x="3379981" y="108"/>
                </a:cubicBezTo>
                <a:cubicBezTo>
                  <a:pt x="3290576" y="-2094"/>
                  <a:pt x="3189430" y="29837"/>
                  <a:pt x="3104196" y="54096"/>
                </a:cubicBezTo>
                <a:cubicBezTo>
                  <a:pt x="2830185" y="132086"/>
                  <a:pt x="2579704" y="269014"/>
                  <a:pt x="2338858" y="418385"/>
                </a:cubicBezTo>
                <a:cubicBezTo>
                  <a:pt x="2019307" y="616571"/>
                  <a:pt x="1725646" y="855304"/>
                  <a:pt x="1458153" y="1119101"/>
                </a:cubicBezTo>
                <a:cubicBezTo>
                  <a:pt x="1319879" y="1255463"/>
                  <a:pt x="1188127" y="1398454"/>
                  <a:pt x="1063900" y="1547717"/>
                </a:cubicBezTo>
                <a:cubicBezTo>
                  <a:pt x="1001791" y="1622342"/>
                  <a:pt x="941565" y="1698533"/>
                  <a:pt x="883362" y="1776240"/>
                </a:cubicBezTo>
                <a:cubicBezTo>
                  <a:pt x="833444" y="1842889"/>
                  <a:pt x="772322" y="1915122"/>
                  <a:pt x="798306" y="2004179"/>
                </a:cubicBezTo>
                <a:cubicBezTo>
                  <a:pt x="807997" y="2037397"/>
                  <a:pt x="832738" y="2070600"/>
                  <a:pt x="852856" y="2098472"/>
                </a:cubicBezTo>
                <a:cubicBezTo>
                  <a:pt x="880170" y="2136311"/>
                  <a:pt x="915811" y="2167215"/>
                  <a:pt x="951110" y="2197750"/>
                </a:cubicBezTo>
                <a:cubicBezTo>
                  <a:pt x="960501" y="2205874"/>
                  <a:pt x="969935" y="2214030"/>
                  <a:pt x="980409" y="2220705"/>
                </a:cubicBezTo>
                <a:cubicBezTo>
                  <a:pt x="1068812" y="2277057"/>
                  <a:pt x="1193942" y="2238422"/>
                  <a:pt x="1281065" y="2201412"/>
                </a:cubicBezTo>
                <a:cubicBezTo>
                  <a:pt x="1361946" y="2167056"/>
                  <a:pt x="1430286" y="2126935"/>
                  <a:pt x="1494988" y="2068395"/>
                </a:cubicBezTo>
                <a:cubicBezTo>
                  <a:pt x="1627350" y="1948639"/>
                  <a:pt x="1756926" y="1820038"/>
                  <a:pt x="1884445" y="1692998"/>
                </a:cubicBezTo>
                <a:cubicBezTo>
                  <a:pt x="2266412" y="1312471"/>
                  <a:pt x="2689995" y="966258"/>
                  <a:pt x="3160340" y="700142"/>
                </a:cubicBezTo>
                <a:cubicBezTo>
                  <a:pt x="3258526" y="644588"/>
                  <a:pt x="3358869" y="592809"/>
                  <a:pt x="3461292" y="545491"/>
                </a:cubicBezTo>
                <a:cubicBezTo>
                  <a:pt x="3563128" y="498446"/>
                  <a:pt x="3670276" y="466203"/>
                  <a:pt x="3771112" y="418078"/>
                </a:cubicBezTo>
                <a:cubicBezTo>
                  <a:pt x="3808739" y="400119"/>
                  <a:pt x="3850720" y="371356"/>
                  <a:pt x="3848857" y="329722"/>
                </a:cubicBezTo>
                <a:cubicBezTo>
                  <a:pt x="3847397" y="297068"/>
                  <a:pt x="3819020" y="272953"/>
                  <a:pt x="3793010" y="253135"/>
                </a:cubicBezTo>
                <a:cubicBezTo>
                  <a:pt x="3753326" y="222898"/>
                  <a:pt x="3713639" y="192661"/>
                  <a:pt x="3673955" y="162423"/>
                </a:cubicBezTo>
                <a:cubicBezTo>
                  <a:pt x="3633594" y="131674"/>
                  <a:pt x="3592834" y="100678"/>
                  <a:pt x="3546825" y="79276"/>
                </a:cubicBezTo>
                <a:cubicBezTo>
                  <a:pt x="3512950" y="63518"/>
                  <a:pt x="3476158" y="66124"/>
                  <a:pt x="3441966" y="78238"/>
                </a:cubicBezTo>
                <a:cubicBezTo>
                  <a:pt x="3310141" y="124942"/>
                  <a:pt x="3180655" y="171275"/>
                  <a:pt x="3053428" y="229135"/>
                </a:cubicBezTo>
                <a:cubicBezTo>
                  <a:pt x="2827089" y="332070"/>
                  <a:pt x="2612809" y="455488"/>
                  <a:pt x="2399053" y="581264"/>
                </a:cubicBezTo>
                <a:cubicBezTo>
                  <a:pt x="2238988" y="675446"/>
                  <a:pt x="2079719" y="773098"/>
                  <a:pt x="1940115" y="896463"/>
                </a:cubicBezTo>
                <a:cubicBezTo>
                  <a:pt x="1788278" y="1030643"/>
                  <a:pt x="1645739" y="1176869"/>
                  <a:pt x="1501916" y="1319543"/>
                </a:cubicBezTo>
                <a:cubicBezTo>
                  <a:pt x="1473006" y="1348220"/>
                  <a:pt x="1444096" y="1376899"/>
                  <a:pt x="1415690" y="1406070"/>
                </a:cubicBezTo>
                <a:cubicBezTo>
                  <a:pt x="1361419" y="1461797"/>
                  <a:pt x="1309002" y="1519292"/>
                  <a:pt x="1256594" y="1576775"/>
                </a:cubicBezTo>
                <a:cubicBezTo>
                  <a:pt x="1217823" y="1619487"/>
                  <a:pt x="1179696" y="1663049"/>
                  <a:pt x="1139888" y="1704798"/>
                </a:cubicBezTo>
                <a:cubicBezTo>
                  <a:pt x="1111748" y="1734313"/>
                  <a:pt x="1078053" y="1778103"/>
                  <a:pt x="1084901" y="1822272"/>
                </a:cubicBezTo>
                <a:cubicBezTo>
                  <a:pt x="1087617" y="1839806"/>
                  <a:pt x="1099051" y="1854589"/>
                  <a:pt x="1110455" y="1868185"/>
                </a:cubicBezTo>
                <a:cubicBezTo>
                  <a:pt x="1164822" y="1932988"/>
                  <a:pt x="1227714" y="1990638"/>
                  <a:pt x="1297001" y="2039182"/>
                </a:cubicBezTo>
                <a:cubicBezTo>
                  <a:pt x="1309928" y="2048239"/>
                  <a:pt x="1323345" y="2057110"/>
                  <a:pt x="1338505" y="2061515"/>
                </a:cubicBezTo>
                <a:cubicBezTo>
                  <a:pt x="1374336" y="2071927"/>
                  <a:pt x="1412717" y="2055486"/>
                  <a:pt x="1442707" y="2033280"/>
                </a:cubicBezTo>
                <a:cubicBezTo>
                  <a:pt x="1567360" y="1940976"/>
                  <a:pt x="1674095" y="1792788"/>
                  <a:pt x="1728756" y="1647971"/>
                </a:cubicBezTo>
                <a:cubicBezTo>
                  <a:pt x="1742726" y="1610963"/>
                  <a:pt x="1753683" y="1572093"/>
                  <a:pt x="1753000" y="1532545"/>
                </a:cubicBezTo>
                <a:cubicBezTo>
                  <a:pt x="1752317" y="1492997"/>
                  <a:pt x="1738823" y="1452417"/>
                  <a:pt x="1709983" y="1425326"/>
                </a:cubicBezTo>
                <a:cubicBezTo>
                  <a:pt x="1660478" y="1378816"/>
                  <a:pt x="1578464" y="1384379"/>
                  <a:pt x="1520378" y="1419613"/>
                </a:cubicBezTo>
                <a:cubicBezTo>
                  <a:pt x="1433702" y="1472191"/>
                  <a:pt x="1360309" y="1581583"/>
                  <a:pt x="1312464" y="1668812"/>
                </a:cubicBezTo>
                <a:cubicBezTo>
                  <a:pt x="1293025" y="1704250"/>
                  <a:pt x="1275859" y="1742628"/>
                  <a:pt x="1275923" y="1783042"/>
                </a:cubicBezTo>
                <a:cubicBezTo>
                  <a:pt x="1275983" y="1823455"/>
                  <a:pt x="1297351" y="1866213"/>
                  <a:pt x="1335259" y="1880283"/>
                </a:cubicBezTo>
                <a:cubicBezTo>
                  <a:pt x="1383504" y="1898190"/>
                  <a:pt x="1435428" y="1865131"/>
                  <a:pt x="1471353" y="1828302"/>
                </a:cubicBezTo>
                <a:cubicBezTo>
                  <a:pt x="1499646" y="1799297"/>
                  <a:pt x="1531766" y="1763392"/>
                  <a:pt x="1546042" y="1725047"/>
                </a:cubicBezTo>
                <a:cubicBezTo>
                  <a:pt x="1561059" y="1684716"/>
                  <a:pt x="1574932" y="1650243"/>
                  <a:pt x="1602939" y="1615512"/>
                </a:cubicBezTo>
                <a:cubicBezTo>
                  <a:pt x="1619545" y="1594918"/>
                  <a:pt x="1639640" y="1571420"/>
                  <a:pt x="1633921" y="1545594"/>
                </a:cubicBezTo>
                <a:cubicBezTo>
                  <a:pt x="1629429" y="1525298"/>
                  <a:pt x="1609897" y="1511768"/>
                  <a:pt x="1590262" y="1504905"/>
                </a:cubicBezTo>
                <a:cubicBezTo>
                  <a:pt x="1553304" y="1491984"/>
                  <a:pt x="1514390" y="1497591"/>
                  <a:pt x="1480151" y="1515029"/>
                </a:cubicBezTo>
                <a:cubicBezTo>
                  <a:pt x="1467637" y="1521402"/>
                  <a:pt x="1452504" y="1529964"/>
                  <a:pt x="1443876" y="1541254"/>
                </a:cubicBezTo>
                <a:cubicBezTo>
                  <a:pt x="1438544" y="1548230"/>
                  <a:pt x="1435852" y="1577571"/>
                  <a:pt x="1433332" y="1579544"/>
                </a:cubicBezTo>
                <a:cubicBezTo>
                  <a:pt x="1256944" y="1717650"/>
                  <a:pt x="1080656" y="1849736"/>
                  <a:pt x="924839" y="2011257"/>
                </a:cubicBezTo>
                <a:cubicBezTo>
                  <a:pt x="826066" y="2113649"/>
                  <a:pt x="749364" y="2274870"/>
                  <a:pt x="709904" y="2411061"/>
                </a:cubicBezTo>
                <a:cubicBezTo>
                  <a:pt x="660955" y="2579996"/>
                  <a:pt x="708610" y="2766331"/>
                  <a:pt x="822680" y="2898446"/>
                </a:cubicBezTo>
                <a:cubicBezTo>
                  <a:pt x="960244" y="3057771"/>
                  <a:pt x="1153738" y="3095044"/>
                  <a:pt x="1352705" y="3042996"/>
                </a:cubicBezTo>
                <a:cubicBezTo>
                  <a:pt x="1707730" y="2950125"/>
                  <a:pt x="1991783" y="2703454"/>
                  <a:pt x="2263006" y="2463610"/>
                </a:cubicBezTo>
                <a:cubicBezTo>
                  <a:pt x="2276549" y="2451634"/>
                  <a:pt x="2290036" y="2439596"/>
                  <a:pt x="2303469" y="2427498"/>
                </a:cubicBezTo>
                <a:cubicBezTo>
                  <a:pt x="2300787" y="2429915"/>
                  <a:pt x="2174297" y="2317801"/>
                  <a:pt x="2162253" y="2307575"/>
                </a:cubicBezTo>
                <a:lnTo>
                  <a:pt x="2089210" y="2245547"/>
                </a:lnTo>
                <a:cubicBezTo>
                  <a:pt x="2069948" y="2229189"/>
                  <a:pt x="2048876" y="2213826"/>
                  <a:pt x="2030574" y="2196839"/>
                </a:cubicBezTo>
                <a:cubicBezTo>
                  <a:pt x="2026085" y="2192672"/>
                  <a:pt x="2021726" y="2187060"/>
                  <a:pt x="2022876" y="2181045"/>
                </a:cubicBezTo>
                <a:cubicBezTo>
                  <a:pt x="2023466" y="2177937"/>
                  <a:pt x="2025459" y="2175306"/>
                  <a:pt x="2027391" y="2172801"/>
                </a:cubicBezTo>
                <a:cubicBezTo>
                  <a:pt x="2041591" y="2154401"/>
                  <a:pt x="2055998" y="2135792"/>
                  <a:pt x="2074324" y="2121490"/>
                </a:cubicBezTo>
                <a:cubicBezTo>
                  <a:pt x="2079049" y="2117801"/>
                  <a:pt x="2084615" y="2114255"/>
                  <a:pt x="2090573" y="2114932"/>
                </a:cubicBezTo>
                <a:cubicBezTo>
                  <a:pt x="2093836" y="2115302"/>
                  <a:pt x="2096808" y="2116914"/>
                  <a:pt x="2099644" y="2118564"/>
                </a:cubicBezTo>
                <a:cubicBezTo>
                  <a:pt x="2122396" y="2131795"/>
                  <a:pt x="2143077" y="2145796"/>
                  <a:pt x="2162776" y="2163498"/>
                </a:cubicBezTo>
                <a:cubicBezTo>
                  <a:pt x="2245453" y="2237797"/>
                  <a:pt x="2328130" y="2312098"/>
                  <a:pt x="2410807" y="2386398"/>
                </a:cubicBezTo>
                <a:cubicBezTo>
                  <a:pt x="2418096" y="2392948"/>
                  <a:pt x="2425584" y="2399764"/>
                  <a:pt x="2429633" y="2408685"/>
                </a:cubicBezTo>
                <a:cubicBezTo>
                  <a:pt x="2440534" y="2432687"/>
                  <a:pt x="2419285" y="2462444"/>
                  <a:pt x="2393238" y="2466559"/>
                </a:cubicBezTo>
                <a:cubicBezTo>
                  <a:pt x="2367188" y="2470673"/>
                  <a:pt x="2341270" y="2454980"/>
                  <a:pt x="2325388" y="2433939"/>
                </a:cubicBezTo>
                <a:cubicBezTo>
                  <a:pt x="2386230" y="2376811"/>
                  <a:pt x="2447069" y="2319684"/>
                  <a:pt x="2507911" y="2262556"/>
                </a:cubicBezTo>
                <a:cubicBezTo>
                  <a:pt x="2538330" y="2233993"/>
                  <a:pt x="2568750" y="2205429"/>
                  <a:pt x="2599169" y="2176865"/>
                </a:cubicBezTo>
                <a:cubicBezTo>
                  <a:pt x="2613989" y="2162950"/>
                  <a:pt x="2628859" y="2149084"/>
                  <a:pt x="2643632" y="2135118"/>
                </a:cubicBezTo>
                <a:cubicBezTo>
                  <a:pt x="2654770" y="2124588"/>
                  <a:pt x="2662011" y="2110273"/>
                  <a:pt x="2679167" y="2110607"/>
                </a:cubicBezTo>
                <a:cubicBezTo>
                  <a:pt x="2693577" y="2110887"/>
                  <a:pt x="2705161" y="2121864"/>
                  <a:pt x="2715932" y="2131438"/>
                </a:cubicBezTo>
                <a:cubicBezTo>
                  <a:pt x="2726702" y="2141011"/>
                  <a:pt x="2740529" y="2150379"/>
                  <a:pt x="2754456" y="2146652"/>
                </a:cubicBezTo>
                <a:cubicBezTo>
                  <a:pt x="2768503" y="2142891"/>
                  <a:pt x="2773238" y="2129555"/>
                  <a:pt x="2777617" y="2117384"/>
                </a:cubicBezTo>
                <a:cubicBezTo>
                  <a:pt x="2779330" y="2112625"/>
                  <a:pt x="2782733" y="2105910"/>
                  <a:pt x="2783332" y="2100888"/>
                </a:cubicBezTo>
                <a:cubicBezTo>
                  <a:pt x="2784302" y="2092787"/>
                  <a:pt x="2778090" y="2083905"/>
                  <a:pt x="2780017" y="2076478"/>
                </a:cubicBezTo>
                <a:cubicBezTo>
                  <a:pt x="2780450" y="2074808"/>
                  <a:pt x="2781466" y="2073356"/>
                  <a:pt x="2782469" y="2071952"/>
                </a:cubicBezTo>
                <a:cubicBezTo>
                  <a:pt x="2795726" y="2053387"/>
                  <a:pt x="2810423" y="2035848"/>
                  <a:pt x="2826386" y="2019545"/>
                </a:cubicBezTo>
                <a:cubicBezTo>
                  <a:pt x="2829112" y="2016759"/>
                  <a:pt x="2831924" y="2013973"/>
                  <a:pt x="2835327" y="2012071"/>
                </a:cubicBezTo>
                <a:cubicBezTo>
                  <a:pt x="2841762" y="2008478"/>
                  <a:pt x="2847481" y="2011895"/>
                  <a:pt x="2853552" y="2010032"/>
                </a:cubicBezTo>
                <a:cubicBezTo>
                  <a:pt x="2859121" y="2008324"/>
                  <a:pt x="2863550" y="2003517"/>
                  <a:pt x="2868029" y="1999873"/>
                </a:cubicBezTo>
                <a:cubicBezTo>
                  <a:pt x="2880613" y="1989630"/>
                  <a:pt x="2893033" y="1979192"/>
                  <a:pt x="2905254" y="1968521"/>
                </a:cubicBezTo>
                <a:cubicBezTo>
                  <a:pt x="2917327" y="1957979"/>
                  <a:pt x="2929691" y="1946522"/>
                  <a:pt x="2934773" y="1931326"/>
                </a:cubicBezTo>
                <a:cubicBezTo>
                  <a:pt x="2939542" y="1917065"/>
                  <a:pt x="2937246" y="1901315"/>
                  <a:pt x="2941038" y="1886765"/>
                </a:cubicBezTo>
                <a:cubicBezTo>
                  <a:pt x="2948623" y="1857651"/>
                  <a:pt x="2976567" y="1840388"/>
                  <a:pt x="2994512" y="1818206"/>
                </a:cubicBezTo>
                <a:cubicBezTo>
                  <a:pt x="3013325" y="1794949"/>
                  <a:pt x="3017510" y="1756769"/>
                  <a:pt x="3003620" y="1729797"/>
                </a:cubicBezTo>
                <a:cubicBezTo>
                  <a:pt x="2997738" y="1718369"/>
                  <a:pt x="2988830" y="1708830"/>
                  <a:pt x="2980039" y="1699451"/>
                </a:cubicBezTo>
                <a:cubicBezTo>
                  <a:pt x="2957758" y="1675683"/>
                  <a:pt x="2935063" y="1651582"/>
                  <a:pt x="2906990" y="1635041"/>
                </a:cubicBezTo>
                <a:cubicBezTo>
                  <a:pt x="2852253" y="1602792"/>
                  <a:pt x="2811706" y="1644508"/>
                  <a:pt x="2778570" y="1684227"/>
                </a:cubicBezTo>
                <a:cubicBezTo>
                  <a:pt x="2769746" y="1694801"/>
                  <a:pt x="2758318" y="1705973"/>
                  <a:pt x="2744608" y="1704635"/>
                </a:cubicBezTo>
                <a:cubicBezTo>
                  <a:pt x="2737057" y="1703899"/>
                  <a:pt x="2730298" y="1699345"/>
                  <a:pt x="2722757" y="1698507"/>
                </a:cubicBezTo>
                <a:cubicBezTo>
                  <a:pt x="2711339" y="1697236"/>
                  <a:pt x="2700935" y="1704545"/>
                  <a:pt x="2691781" y="1711484"/>
                </a:cubicBezTo>
                <a:cubicBezTo>
                  <a:pt x="2681113" y="1719570"/>
                  <a:pt x="2670446" y="1727656"/>
                  <a:pt x="2659782" y="1735742"/>
                </a:cubicBezTo>
                <a:cubicBezTo>
                  <a:pt x="2652843" y="1741002"/>
                  <a:pt x="2645692" y="1746507"/>
                  <a:pt x="2641603" y="1754191"/>
                </a:cubicBezTo>
                <a:cubicBezTo>
                  <a:pt x="2631315" y="1773526"/>
                  <a:pt x="2629792" y="1794174"/>
                  <a:pt x="2616652" y="1812863"/>
                </a:cubicBezTo>
                <a:cubicBezTo>
                  <a:pt x="2606584" y="1827178"/>
                  <a:pt x="2593164" y="1836758"/>
                  <a:pt x="2582367" y="1850471"/>
                </a:cubicBezTo>
                <a:cubicBezTo>
                  <a:pt x="2580057" y="1853405"/>
                  <a:pt x="2577711" y="1856374"/>
                  <a:pt x="2574735" y="1858630"/>
                </a:cubicBezTo>
                <a:cubicBezTo>
                  <a:pt x="2567050" y="1864453"/>
                  <a:pt x="2556619" y="1864607"/>
                  <a:pt x="2547458" y="1867625"/>
                </a:cubicBezTo>
                <a:cubicBezTo>
                  <a:pt x="2535744" y="1871485"/>
                  <a:pt x="2525837" y="1880502"/>
                  <a:pt x="2520895" y="1891801"/>
                </a:cubicBezTo>
                <a:cubicBezTo>
                  <a:pt x="2515276" y="1904661"/>
                  <a:pt x="2523817" y="1916858"/>
                  <a:pt x="2531242" y="1926830"/>
                </a:cubicBezTo>
                <a:cubicBezTo>
                  <a:pt x="2628662" y="2057664"/>
                  <a:pt x="2752223" y="2167050"/>
                  <a:pt x="2852483" y="2295722"/>
                </a:cubicBezTo>
                <a:cubicBezTo>
                  <a:pt x="2927098" y="2391482"/>
                  <a:pt x="2988137" y="2497081"/>
                  <a:pt x="3044151" y="2604772"/>
                </a:cubicBezTo>
                <a:cubicBezTo>
                  <a:pt x="3295941" y="3088883"/>
                  <a:pt x="3447405" y="3617333"/>
                  <a:pt x="3347112" y="4163090"/>
                </a:cubicBezTo>
                <a:cubicBezTo>
                  <a:pt x="3261482" y="4629035"/>
                  <a:pt x="3163179" y="5132295"/>
                  <a:pt x="2855502" y="5510167"/>
                </a:cubicBezTo>
              </a:path>
            </a:pathLst>
          </a:custGeom>
          <a:noFill/>
          <a:ln w="25400" cap="flat">
            <a:solidFill>
              <a:schemeClr val="accent4"/>
            </a:solidFill>
            <a:prstDash val="solid"/>
            <a:miter/>
          </a:ln>
        </p:spPr>
        <p:txBody>
          <a:bodyPr/>
          <a:lstStyle/>
          <a:p>
            <a:endParaRPr lang="sv-SE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372D69C-B5DB-CF6C-DD40-F2CFA1725D4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84" imgH="486" progId="TCLayout.ActiveDocument.1">
                  <p:embed/>
                </p:oleObj>
              </mc:Choice>
              <mc:Fallback>
                <p:oleObj name="think-cell Slide" r:id="rId6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72D69C-B5DB-CF6C-DD40-F2CFA1725D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5">
            <a:extLst>
              <a:ext uri="{FF2B5EF4-FFF2-40B4-BE49-F238E27FC236}">
                <a16:creationId xmlns:a16="http://schemas.microsoft.com/office/drawing/2014/main" id="{06025F1E-D831-EFCF-A73B-A8EEE6B54CB3}"/>
              </a:ext>
            </a:extLst>
          </p:cNvPr>
          <p:cNvSpPr txBox="1">
            <a:spLocks/>
          </p:cNvSpPr>
          <p:nvPr/>
        </p:nvSpPr>
        <p:spPr>
          <a:xfrm>
            <a:off x="256500" y="378001"/>
            <a:ext cx="4128671" cy="84716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50">
                <a:solidFill>
                  <a:schemeClr val="tx1"/>
                </a:solidFill>
              </a:rPr>
              <a:t>The Mölnlycke </a:t>
            </a:r>
            <a:r>
              <a:rPr lang="sv-SE" sz="2250" err="1">
                <a:solidFill>
                  <a:schemeClr val="tx1"/>
                </a:solidFill>
              </a:rPr>
              <a:t>incision</a:t>
            </a:r>
            <a:r>
              <a:rPr lang="sv-SE" sz="2250">
                <a:solidFill>
                  <a:schemeClr val="tx1"/>
                </a:solidFill>
              </a:rPr>
              <a:t> </a:t>
            </a:r>
            <a:r>
              <a:rPr lang="sv-SE" sz="2250" err="1">
                <a:solidFill>
                  <a:schemeClr val="tx1"/>
                </a:solidFill>
              </a:rPr>
              <a:t>care</a:t>
            </a:r>
            <a:r>
              <a:rPr lang="sv-SE" sz="2250">
                <a:solidFill>
                  <a:schemeClr val="tx1"/>
                </a:solidFill>
              </a:rPr>
              <a:t> solutions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D9BCF8-0B9C-7546-43F5-B6B76C0A2718}"/>
              </a:ext>
            </a:extLst>
          </p:cNvPr>
          <p:cNvGrpSpPr/>
          <p:nvPr/>
        </p:nvGrpSpPr>
        <p:grpSpPr>
          <a:xfrm>
            <a:off x="2234882" y="2362807"/>
            <a:ext cx="6696749" cy="1602776"/>
            <a:chOff x="2979842" y="3150408"/>
            <a:chExt cx="8928999" cy="213703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EAFB476-7D7E-877D-D52E-4B8BFE805825}"/>
                </a:ext>
              </a:extLst>
            </p:cNvPr>
            <p:cNvGrpSpPr/>
            <p:nvPr/>
          </p:nvGrpSpPr>
          <p:grpSpPr>
            <a:xfrm>
              <a:off x="2979842" y="3431348"/>
              <a:ext cx="8803127" cy="1856095"/>
              <a:chOff x="2979842" y="3431348"/>
              <a:chExt cx="8803127" cy="1856095"/>
            </a:xfrm>
          </p:grpSpPr>
          <p:sp>
            <p:nvSpPr>
              <p:cNvPr id="7" name="Rektangel med rundade hörn 6">
                <a:extLst>
                  <a:ext uri="{FF2B5EF4-FFF2-40B4-BE49-F238E27FC236}">
                    <a16:creationId xmlns:a16="http://schemas.microsoft.com/office/drawing/2014/main" id="{6255EAC0-8B7B-9EEF-6222-DF9145CE8BA0}"/>
                  </a:ext>
                </a:extLst>
              </p:cNvPr>
              <p:cNvSpPr/>
              <p:nvPr/>
            </p:nvSpPr>
            <p:spPr>
              <a:xfrm>
                <a:off x="2979842" y="3431348"/>
                <a:ext cx="8803127" cy="1856095"/>
              </a:xfrm>
              <a:prstGeom prst="roundRect">
                <a:avLst>
                  <a:gd name="adj" fmla="val 5628"/>
                </a:avLst>
              </a:prstGeom>
              <a:solidFill>
                <a:schemeClr val="tx2"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75">
                  <a:cs typeface="Arial" panose="020B0604020202020204" pitchFamily="34" charset="0"/>
                </a:endParaRPr>
              </a:p>
            </p:txBody>
          </p:sp>
          <p:sp>
            <p:nvSpPr>
              <p:cNvPr id="8" name="TextBox 15">
                <a:extLst>
                  <a:ext uri="{FF2B5EF4-FFF2-40B4-BE49-F238E27FC236}">
                    <a16:creationId xmlns:a16="http://schemas.microsoft.com/office/drawing/2014/main" id="{503DAAAB-CD3E-D6B8-500B-C820507FBA26}"/>
                  </a:ext>
                </a:extLst>
              </p:cNvPr>
              <p:cNvSpPr txBox="1"/>
              <p:nvPr/>
            </p:nvSpPr>
            <p:spPr>
              <a:xfrm>
                <a:off x="3294195" y="4523844"/>
                <a:ext cx="635603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1500">
                    <a:solidFill>
                      <a:schemeClr val="accent2"/>
                    </a:solidFill>
                  </a:rPr>
                  <a:t>Every patient deserves an advanced </a:t>
                </a:r>
                <a:br>
                  <a:rPr lang="en-GB" sz="1500">
                    <a:solidFill>
                      <a:schemeClr val="accent2"/>
                    </a:solidFill>
                  </a:rPr>
                </a:br>
                <a:r>
                  <a:rPr lang="en-GB" sz="1500">
                    <a:solidFill>
                      <a:schemeClr val="accent2"/>
                    </a:solidFill>
                  </a:rPr>
                  <a:t>post-operative dressing – no exceptions.</a:t>
                </a:r>
              </a:p>
            </p:txBody>
          </p:sp>
          <p:sp>
            <p:nvSpPr>
              <p:cNvPr id="9" name="TextBox 1">
                <a:extLst>
                  <a:ext uri="{FF2B5EF4-FFF2-40B4-BE49-F238E27FC236}">
                    <a16:creationId xmlns:a16="http://schemas.microsoft.com/office/drawing/2014/main" id="{816ABB5C-7A88-DAA5-C5E1-2118BABDD784}"/>
                  </a:ext>
                </a:extLst>
              </p:cNvPr>
              <p:cNvSpPr txBox="1"/>
              <p:nvPr/>
            </p:nvSpPr>
            <p:spPr>
              <a:xfrm>
                <a:off x="3294195" y="3588020"/>
                <a:ext cx="355255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en-GB" sz="1200" spc="-30">
                    <a:solidFill>
                      <a:schemeClr val="accent2"/>
                    </a:solidFill>
                    <a:latin typeface="+mj-lt"/>
                  </a:rPr>
                  <a:t>Baseline: </a:t>
                </a:r>
              </a:p>
              <a:p>
                <a:pPr algn="l"/>
                <a:r>
                  <a:rPr lang="en-GB" sz="1200" spc="-30">
                    <a:solidFill>
                      <a:schemeClr val="accent2"/>
                    </a:solidFill>
                  </a:rPr>
                  <a:t>Advanced surgical dressing</a:t>
                </a:r>
              </a:p>
            </p:txBody>
          </p:sp>
          <p:sp>
            <p:nvSpPr>
              <p:cNvPr id="25" name="TextBox 17">
                <a:extLst>
                  <a:ext uri="{FF2B5EF4-FFF2-40B4-BE49-F238E27FC236}">
                    <a16:creationId xmlns:a16="http://schemas.microsoft.com/office/drawing/2014/main" id="{DF04D065-84AA-727D-B6B2-56E70FE060D9}"/>
                  </a:ext>
                </a:extLst>
              </p:cNvPr>
              <p:cNvSpPr txBox="1"/>
              <p:nvPr/>
            </p:nvSpPr>
            <p:spPr>
              <a:xfrm>
                <a:off x="9898464" y="4904430"/>
                <a:ext cx="1884505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825">
                    <a:solidFill>
                      <a:schemeClr val="accent2"/>
                    </a:solidFill>
                    <a:latin typeface="Molnlycke Sans Light"/>
                  </a:rPr>
                  <a:t>Mepilex® Border Post-Op</a:t>
                </a:r>
              </a:p>
            </p:txBody>
          </p:sp>
        </p:grpSp>
        <p:pic>
          <p:nvPicPr>
            <p:cNvPr id="24" name="Bildobjekt 23" descr="En bild som visar logotyp, skiss, Grafik, skärmbild&#10;&#10;AI-genererat innehåll kan vara felaktigt.">
              <a:extLst>
                <a:ext uri="{FF2B5EF4-FFF2-40B4-BE49-F238E27FC236}">
                  <a16:creationId xmlns:a16="http://schemas.microsoft.com/office/drawing/2014/main" id="{524A679B-41A5-3F31-E5AD-65DD76CBA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6396" r="3374" b="33094"/>
            <a:stretch>
              <a:fillRect/>
            </a:stretch>
          </p:blipFill>
          <p:spPr>
            <a:xfrm>
              <a:off x="7481455" y="3150408"/>
              <a:ext cx="4427386" cy="1856095"/>
            </a:xfrm>
            <a:prstGeom prst="rect">
              <a:avLst/>
            </a:prstGeom>
          </p:spPr>
        </p:pic>
      </p:grpSp>
      <p:pic>
        <p:nvPicPr>
          <p:cNvPr id="27" name="Graphic 27">
            <a:extLst>
              <a:ext uri="{FF2B5EF4-FFF2-40B4-BE49-F238E27FC236}">
                <a16:creationId xmlns:a16="http://schemas.microsoft.com/office/drawing/2014/main" id="{C6A3FAEE-5FF7-3960-7FFD-EE4B6FDC8B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26017" y="188667"/>
            <a:ext cx="757237" cy="36318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70F0016-9684-F751-8FC8-CEA963E068A7}"/>
              </a:ext>
            </a:extLst>
          </p:cNvPr>
          <p:cNvGrpSpPr/>
          <p:nvPr/>
        </p:nvGrpSpPr>
        <p:grpSpPr>
          <a:xfrm>
            <a:off x="4385171" y="1224650"/>
            <a:ext cx="4452056" cy="1272576"/>
            <a:chOff x="5846894" y="1632867"/>
            <a:chExt cx="5936075" cy="1696768"/>
          </a:xfrm>
        </p:grpSpPr>
        <p:sp>
          <p:nvSpPr>
            <p:cNvPr id="17" name="Rektangel med rundade hörn 16">
              <a:extLst>
                <a:ext uri="{FF2B5EF4-FFF2-40B4-BE49-F238E27FC236}">
                  <a16:creationId xmlns:a16="http://schemas.microsoft.com/office/drawing/2014/main" id="{242322C3-756E-4D7F-7918-A508EC7A26BD}"/>
                </a:ext>
              </a:extLst>
            </p:cNvPr>
            <p:cNvSpPr/>
            <p:nvPr/>
          </p:nvSpPr>
          <p:spPr>
            <a:xfrm>
              <a:off x="5846894" y="1667538"/>
              <a:ext cx="5936075" cy="1662097"/>
            </a:xfrm>
            <a:prstGeom prst="roundRect">
              <a:avLst>
                <a:gd name="adj" fmla="val 5628"/>
              </a:avLst>
            </a:prstGeom>
            <a:solidFill>
              <a:schemeClr val="tx2">
                <a:alpha val="82985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75">
                <a:cs typeface="Arial" panose="020B0604020202020204" pitchFamily="34" charset="0"/>
              </a:endParaRPr>
            </a:p>
          </p:txBody>
        </p:sp>
        <p:sp>
          <p:nvSpPr>
            <p:cNvPr id="5" name="TextBox 15">
              <a:extLst>
                <a:ext uri="{FF2B5EF4-FFF2-40B4-BE49-F238E27FC236}">
                  <a16:creationId xmlns:a16="http://schemas.microsoft.com/office/drawing/2014/main" id="{DE6C29DB-F319-7FC2-1A78-685139BA332C}"/>
                </a:ext>
              </a:extLst>
            </p:cNvPr>
            <p:cNvSpPr txBox="1"/>
            <p:nvPr/>
          </p:nvSpPr>
          <p:spPr>
            <a:xfrm>
              <a:off x="6024623" y="2593155"/>
              <a:ext cx="307801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500">
                  <a:solidFill>
                    <a:schemeClr val="accent2"/>
                  </a:solidFill>
                </a:rPr>
                <a:t>High-risk patients need extra protection – no compromise. </a:t>
              </a:r>
            </a:p>
          </p:txBody>
        </p:sp>
        <p:sp>
          <p:nvSpPr>
            <p:cNvPr id="14" name="TextBox 1">
              <a:extLst>
                <a:ext uri="{FF2B5EF4-FFF2-40B4-BE49-F238E27FC236}">
                  <a16:creationId xmlns:a16="http://schemas.microsoft.com/office/drawing/2014/main" id="{3F9F5FDA-0EB1-A914-9F59-136BC89F0025}"/>
                </a:ext>
              </a:extLst>
            </p:cNvPr>
            <p:cNvSpPr txBox="1"/>
            <p:nvPr/>
          </p:nvSpPr>
          <p:spPr>
            <a:xfrm>
              <a:off x="6024623" y="1906380"/>
              <a:ext cx="5725398" cy="8617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200" spc="-30">
                  <a:solidFill>
                    <a:schemeClr val="accent2"/>
                  </a:solidFill>
                  <a:latin typeface="+mj-lt"/>
                </a:rPr>
                <a:t>Step-up approach: </a:t>
              </a:r>
            </a:p>
            <a:p>
              <a:r>
                <a:rPr lang="sv-SE" sz="1200" spc="-30" err="1">
                  <a:solidFill>
                    <a:schemeClr val="accent2"/>
                  </a:solidFill>
                </a:rPr>
                <a:t>C</a:t>
              </a:r>
              <a:r>
                <a:rPr lang="sv-SE" sz="1200" err="1">
                  <a:solidFill>
                    <a:schemeClr val="accent2"/>
                  </a:solidFill>
                </a:rPr>
                <a:t>losed</a:t>
              </a:r>
              <a:r>
                <a:rPr lang="sv-SE" sz="1200">
                  <a:solidFill>
                    <a:schemeClr val="accent2"/>
                  </a:solidFill>
                </a:rPr>
                <a:t> </a:t>
              </a:r>
              <a:r>
                <a:rPr lang="sv-SE" sz="1200" err="1">
                  <a:solidFill>
                    <a:schemeClr val="accent2"/>
                  </a:solidFill>
                </a:rPr>
                <a:t>incision</a:t>
              </a:r>
              <a:r>
                <a:rPr lang="sv-SE" sz="1200">
                  <a:solidFill>
                    <a:schemeClr val="accent2"/>
                  </a:solidFill>
                </a:rPr>
                <a:t> negative </a:t>
              </a:r>
              <a:r>
                <a:rPr lang="sv-SE" sz="1200" err="1">
                  <a:solidFill>
                    <a:schemeClr val="accent2"/>
                  </a:solidFill>
                </a:rPr>
                <a:t>pressure</a:t>
              </a:r>
              <a:r>
                <a:rPr lang="sv-SE" sz="1200">
                  <a:solidFill>
                    <a:schemeClr val="accent2"/>
                  </a:solidFill>
                </a:rPr>
                <a:t> </a:t>
              </a:r>
              <a:r>
                <a:rPr lang="sv-SE" sz="1200" err="1">
                  <a:solidFill>
                    <a:schemeClr val="accent2"/>
                  </a:solidFill>
                </a:rPr>
                <a:t>therapy</a:t>
              </a:r>
              <a:endParaRPr lang="sv-SE" sz="1200">
                <a:solidFill>
                  <a:schemeClr val="accent2"/>
                </a:solidFill>
              </a:endParaRPr>
            </a:p>
            <a:p>
              <a:pPr algn="l"/>
              <a:endParaRPr lang="en-GB" spc="-3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3BC506FE-DB98-3686-8840-75B2D67C26D7}"/>
                </a:ext>
              </a:extLst>
            </p:cNvPr>
            <p:cNvSpPr txBox="1"/>
            <p:nvPr/>
          </p:nvSpPr>
          <p:spPr>
            <a:xfrm>
              <a:off x="10704938" y="2969078"/>
              <a:ext cx="104508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sv-SE"/>
              </a:defPPr>
              <a:lvl1pPr>
                <a:defRPr sz="3600">
                  <a:latin typeface="Molnlycke Sans Medium" pitchFamily="2" charset="77"/>
                </a:defRPr>
              </a:lvl1pPr>
            </a:lstStyle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825" err="1">
                  <a:solidFill>
                    <a:schemeClr val="accent2"/>
                  </a:solidFill>
                  <a:latin typeface="Molnlycke Sans Light"/>
                </a:rPr>
                <a:t>Avance</a:t>
              </a:r>
              <a:r>
                <a:rPr lang="en-GB" sz="825">
                  <a:solidFill>
                    <a:schemeClr val="accent2"/>
                  </a:solidFill>
                  <a:latin typeface="Molnlycke Sans Light"/>
                </a:rPr>
                <a:t>® Solo</a:t>
              </a:r>
            </a:p>
          </p:txBody>
        </p:sp>
        <p:pic>
          <p:nvPicPr>
            <p:cNvPr id="29" name="Bildobjekt 28" descr="En bild som visar kabel, öronmussla&#10;&#10;AI-genererat innehåll kan vara felaktigt.">
              <a:extLst>
                <a:ext uri="{FF2B5EF4-FFF2-40B4-BE49-F238E27FC236}">
                  <a16:creationId xmlns:a16="http://schemas.microsoft.com/office/drawing/2014/main" id="{E70FB8CD-D52E-78E9-6F97-9FC191BFC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06463" y="1632867"/>
              <a:ext cx="1601341" cy="160134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14989B8-EAC1-976C-69A7-26E5CD73062D}"/>
              </a:ext>
            </a:extLst>
          </p:cNvPr>
          <p:cNvGrpSpPr/>
          <p:nvPr/>
        </p:nvGrpSpPr>
        <p:grpSpPr>
          <a:xfrm>
            <a:off x="256501" y="3932832"/>
            <a:ext cx="8870798" cy="1230303"/>
            <a:chOff x="342001" y="5243776"/>
            <a:chExt cx="11827730" cy="1640404"/>
          </a:xfrm>
        </p:grpSpPr>
        <p:sp>
          <p:nvSpPr>
            <p:cNvPr id="2" name="Rektangel med rundade hörn 1">
              <a:extLst>
                <a:ext uri="{FF2B5EF4-FFF2-40B4-BE49-F238E27FC236}">
                  <a16:creationId xmlns:a16="http://schemas.microsoft.com/office/drawing/2014/main" id="{AEAAD7E9-792B-1601-83BA-E08AC3B5E5A4}"/>
                </a:ext>
              </a:extLst>
            </p:cNvPr>
            <p:cNvSpPr/>
            <p:nvPr/>
          </p:nvSpPr>
          <p:spPr>
            <a:xfrm>
              <a:off x="342001" y="5444115"/>
              <a:ext cx="11440968" cy="1115336"/>
            </a:xfrm>
            <a:prstGeom prst="roundRect">
              <a:avLst>
                <a:gd name="adj" fmla="val 5628"/>
              </a:avLst>
            </a:prstGeom>
            <a:solidFill>
              <a:schemeClr val="tx2">
                <a:alpha val="8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75">
                <a:cs typeface="Arial" panose="020B0604020202020204" pitchFamily="34" charset="0"/>
              </a:endParaRPr>
            </a:p>
          </p:txBody>
        </p:sp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E832FD27-7B0C-FE89-422D-7FDE6DEECE7F}"/>
                </a:ext>
              </a:extLst>
            </p:cNvPr>
            <p:cNvSpPr txBox="1"/>
            <p:nvPr/>
          </p:nvSpPr>
          <p:spPr>
            <a:xfrm>
              <a:off x="580172" y="6176251"/>
              <a:ext cx="6356036" cy="3077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500">
                  <a:solidFill>
                    <a:schemeClr val="accent2"/>
                  </a:solidFill>
                </a:rPr>
                <a:t>Setting up the body to heal.</a:t>
              </a:r>
            </a:p>
          </p:txBody>
        </p:sp>
        <p:sp>
          <p:nvSpPr>
            <p:cNvPr id="11" name="TextBox 1">
              <a:extLst>
                <a:ext uri="{FF2B5EF4-FFF2-40B4-BE49-F238E27FC236}">
                  <a16:creationId xmlns:a16="http://schemas.microsoft.com/office/drawing/2014/main" id="{D477FFE4-1B53-412E-F445-7B96AAB74103}"/>
                </a:ext>
              </a:extLst>
            </p:cNvPr>
            <p:cNvSpPr txBox="1"/>
            <p:nvPr/>
          </p:nvSpPr>
          <p:spPr>
            <a:xfrm>
              <a:off x="556208" y="5571535"/>
              <a:ext cx="355255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1200" spc="-30">
                  <a:solidFill>
                    <a:schemeClr val="accent2"/>
                  </a:solidFill>
                  <a:latin typeface="+mj-lt"/>
                </a:rPr>
                <a:t>Foundation: </a:t>
              </a:r>
            </a:p>
            <a:p>
              <a:pPr algn="l"/>
              <a:r>
                <a:rPr lang="en-GB" sz="1200" spc="-30">
                  <a:solidFill>
                    <a:schemeClr val="accent2"/>
                  </a:solidFill>
                </a:rPr>
                <a:t>Wound cleansing and irrigation</a:t>
              </a:r>
            </a:p>
          </p:txBody>
        </p:sp>
        <p:sp>
          <p:nvSpPr>
            <p:cNvPr id="13" name="TextBox 17">
              <a:extLst>
                <a:ext uri="{FF2B5EF4-FFF2-40B4-BE49-F238E27FC236}">
                  <a16:creationId xmlns:a16="http://schemas.microsoft.com/office/drawing/2014/main" id="{F785BE3F-0246-869E-A0FD-4F7BAC95D8FE}"/>
                </a:ext>
              </a:extLst>
            </p:cNvPr>
            <p:cNvSpPr txBox="1"/>
            <p:nvPr/>
          </p:nvSpPr>
          <p:spPr>
            <a:xfrm>
              <a:off x="10285226" y="6217840"/>
              <a:ext cx="188450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825" err="1">
                  <a:solidFill>
                    <a:schemeClr val="accent2"/>
                  </a:solidFill>
                  <a:latin typeface="Molnlycke Sans Light"/>
                </a:rPr>
                <a:t>Granudacyn</a:t>
              </a:r>
              <a:r>
                <a:rPr lang="en-GB" sz="825">
                  <a:solidFill>
                    <a:schemeClr val="accent2"/>
                  </a:solidFill>
                  <a:latin typeface="Molnlycke Sans Light"/>
                </a:rPr>
                <a:t>®</a:t>
              </a:r>
            </a:p>
          </p:txBody>
        </p:sp>
        <p:pic>
          <p:nvPicPr>
            <p:cNvPr id="16" name="Bildobjekt 15" descr="En bild som visar text, Plastflaska, Lösning, Lösningsmedel&#10;&#10;AI-genererat innehåll kan vara felaktigt.">
              <a:extLst>
                <a:ext uri="{FF2B5EF4-FFF2-40B4-BE49-F238E27FC236}">
                  <a16:creationId xmlns:a16="http://schemas.microsoft.com/office/drawing/2014/main" id="{8EEC2E13-DC88-266B-A345-6C6A6712E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88986" y="5243776"/>
              <a:ext cx="1640404" cy="16404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4922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BF8E0-A214-ABCE-C318-8595892FC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8">
            <a:extLst>
              <a:ext uri="{FF2B5EF4-FFF2-40B4-BE49-F238E27FC236}">
                <a16:creationId xmlns:a16="http://schemas.microsoft.com/office/drawing/2014/main" id="{8249F6E4-0254-2ACD-5C1D-C131CAF5B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12" t="14854" r="74117" b="55286"/>
          <a:stretch>
            <a:fillRect/>
          </a:stretch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</p:spPr>
      </p:pic>
      <p:sp>
        <p:nvSpPr>
          <p:cNvPr id="13" name="Rektangel med rundade hörn 12">
            <a:extLst>
              <a:ext uri="{FF2B5EF4-FFF2-40B4-BE49-F238E27FC236}">
                <a16:creationId xmlns:a16="http://schemas.microsoft.com/office/drawing/2014/main" id="{1EFD7C49-9516-7792-90AE-5DA35C3A87BF}"/>
              </a:ext>
            </a:extLst>
          </p:cNvPr>
          <p:cNvSpPr/>
          <p:nvPr/>
        </p:nvSpPr>
        <p:spPr>
          <a:xfrm>
            <a:off x="4385171" y="1250654"/>
            <a:ext cx="4452056" cy="1542907"/>
          </a:xfrm>
          <a:prstGeom prst="roundRect">
            <a:avLst>
              <a:gd name="adj" fmla="val 5628"/>
            </a:avLst>
          </a:prstGeom>
          <a:solidFill>
            <a:schemeClr val="tx2">
              <a:alpha val="829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75">
              <a:cs typeface="Arial" panose="020B0604020202020204" pitchFamily="34" charset="0"/>
            </a:endParaRPr>
          </a:p>
        </p:txBody>
      </p:sp>
      <p:sp>
        <p:nvSpPr>
          <p:cNvPr id="23" name="Frihandsfigur 22">
            <a:extLst>
              <a:ext uri="{FF2B5EF4-FFF2-40B4-BE49-F238E27FC236}">
                <a16:creationId xmlns:a16="http://schemas.microsoft.com/office/drawing/2014/main" id="{F7931547-C49F-CEF8-2AF0-AF340C5AA2B8}"/>
              </a:ext>
            </a:extLst>
          </p:cNvPr>
          <p:cNvSpPr/>
          <p:nvPr/>
        </p:nvSpPr>
        <p:spPr>
          <a:xfrm>
            <a:off x="12880211" y="-456676"/>
            <a:ext cx="2852419" cy="3250237"/>
          </a:xfrm>
          <a:custGeom>
            <a:avLst/>
            <a:gdLst>
              <a:gd name="csX0" fmla="*/ 0 w 3803225"/>
              <a:gd name="csY0" fmla="*/ 4333650 h 4333649"/>
              <a:gd name="csX1" fmla="*/ 186428 w 3803225"/>
              <a:gd name="csY1" fmla="*/ 4296023 h 4333649"/>
              <a:gd name="csX2" fmla="*/ 304396 w 3803225"/>
              <a:gd name="csY2" fmla="*/ 4231619 h 4333649"/>
              <a:gd name="csX3" fmla="*/ 379665 w 3803225"/>
              <a:gd name="csY3" fmla="*/ 4012150 h 4333649"/>
              <a:gd name="csX4" fmla="*/ 327461 w 3803225"/>
              <a:gd name="csY4" fmla="*/ 3734400 h 4333649"/>
              <a:gd name="csX5" fmla="*/ 281328 w 3803225"/>
              <a:gd name="csY5" fmla="*/ 3604096 h 4333649"/>
              <a:gd name="csX6" fmla="*/ 166959 w 3803225"/>
              <a:gd name="csY6" fmla="*/ 3502720 h 4333649"/>
              <a:gd name="csX7" fmla="*/ 94104 w 3803225"/>
              <a:gd name="csY7" fmla="*/ 3584726 h 4333649"/>
              <a:gd name="csX8" fmla="*/ 123256 w 3803225"/>
              <a:gd name="csY8" fmla="*/ 3681600 h 4333649"/>
              <a:gd name="csX9" fmla="*/ 211358 w 3803225"/>
              <a:gd name="csY9" fmla="*/ 4075885 h 4333649"/>
              <a:gd name="csX10" fmla="*/ 481756 w 3803225"/>
              <a:gd name="csY10" fmla="*/ 4116828 h 4333649"/>
              <a:gd name="csX11" fmla="*/ 841477 w 3803225"/>
              <a:gd name="csY11" fmla="*/ 3778873 h 4333649"/>
              <a:gd name="csX12" fmla="*/ 1161821 w 3803225"/>
              <a:gd name="csY12" fmla="*/ 3335699 h 4333649"/>
              <a:gd name="csX13" fmla="*/ 1480524 w 3803225"/>
              <a:gd name="csY13" fmla="*/ 2862285 h 4333649"/>
              <a:gd name="csX14" fmla="*/ 1615726 w 3803225"/>
              <a:gd name="csY14" fmla="*/ 2617009 h 4333649"/>
              <a:gd name="csX15" fmla="*/ 1786094 w 3803225"/>
              <a:gd name="csY15" fmla="*/ 2114813 h 4333649"/>
              <a:gd name="csX16" fmla="*/ 2069703 w 3803225"/>
              <a:gd name="csY16" fmla="*/ 1551112 h 4333649"/>
              <a:gd name="csX17" fmla="*/ 2351523 w 3803225"/>
              <a:gd name="csY17" fmla="*/ 1125670 h 4333649"/>
              <a:gd name="csX18" fmla="*/ 2710190 w 3803225"/>
              <a:gd name="csY18" fmla="*/ 699828 h 4333649"/>
              <a:gd name="csX19" fmla="*/ 3222138 w 3803225"/>
              <a:gd name="csY19" fmla="*/ 352911 h 4333649"/>
              <a:gd name="csX20" fmla="*/ 3803226 w 3803225"/>
              <a:gd name="csY20" fmla="*/ 0 h 43336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803225" h="4333649">
                <a:moveTo>
                  <a:pt x="0" y="4333650"/>
                </a:moveTo>
                <a:cubicBezTo>
                  <a:pt x="60862" y="4323104"/>
                  <a:pt x="131174" y="4315116"/>
                  <a:pt x="186428" y="4296023"/>
                </a:cubicBezTo>
                <a:cubicBezTo>
                  <a:pt x="229082" y="4281283"/>
                  <a:pt x="271214" y="4262195"/>
                  <a:pt x="304396" y="4231619"/>
                </a:cubicBezTo>
                <a:cubicBezTo>
                  <a:pt x="365420" y="4175385"/>
                  <a:pt x="382546" y="4092041"/>
                  <a:pt x="379665" y="4012150"/>
                </a:cubicBezTo>
                <a:cubicBezTo>
                  <a:pt x="376289" y="3918555"/>
                  <a:pt x="354276" y="3823790"/>
                  <a:pt x="327461" y="3734400"/>
                </a:cubicBezTo>
                <a:cubicBezTo>
                  <a:pt x="314217" y="3690249"/>
                  <a:pt x="298821" y="3646744"/>
                  <a:pt x="281328" y="3604096"/>
                </a:cubicBezTo>
                <a:cubicBezTo>
                  <a:pt x="261230" y="3555096"/>
                  <a:pt x="228576" y="3497884"/>
                  <a:pt x="166959" y="3502720"/>
                </a:cubicBezTo>
                <a:cubicBezTo>
                  <a:pt x="122881" y="3506180"/>
                  <a:pt x="92910" y="3541113"/>
                  <a:pt x="94104" y="3584726"/>
                </a:cubicBezTo>
                <a:cubicBezTo>
                  <a:pt x="95032" y="3618639"/>
                  <a:pt x="110502" y="3650160"/>
                  <a:pt x="123256" y="3681600"/>
                </a:cubicBezTo>
                <a:cubicBezTo>
                  <a:pt x="174390" y="3807676"/>
                  <a:pt x="184528" y="3943752"/>
                  <a:pt x="211358" y="4075885"/>
                </a:cubicBezTo>
                <a:cubicBezTo>
                  <a:pt x="238992" y="4211975"/>
                  <a:pt x="396351" y="4160397"/>
                  <a:pt x="481756" y="4116828"/>
                </a:cubicBezTo>
                <a:cubicBezTo>
                  <a:pt x="630639" y="4040875"/>
                  <a:pt x="743457" y="3911030"/>
                  <a:pt x="841477" y="3778873"/>
                </a:cubicBezTo>
                <a:cubicBezTo>
                  <a:pt x="949963" y="3632607"/>
                  <a:pt x="1055910" y="3483872"/>
                  <a:pt x="1161821" y="3335699"/>
                </a:cubicBezTo>
                <a:cubicBezTo>
                  <a:pt x="1271399" y="3182399"/>
                  <a:pt x="1380493" y="3023804"/>
                  <a:pt x="1480524" y="2862285"/>
                </a:cubicBezTo>
                <a:cubicBezTo>
                  <a:pt x="1529633" y="2782991"/>
                  <a:pt x="1581587" y="2703740"/>
                  <a:pt x="1615726" y="2617009"/>
                </a:cubicBezTo>
                <a:cubicBezTo>
                  <a:pt x="1680519" y="2452399"/>
                  <a:pt x="1720801" y="2279636"/>
                  <a:pt x="1786094" y="2114813"/>
                </a:cubicBezTo>
                <a:cubicBezTo>
                  <a:pt x="1863839" y="1918543"/>
                  <a:pt x="1960477" y="1731602"/>
                  <a:pt x="2069703" y="1551112"/>
                </a:cubicBezTo>
                <a:cubicBezTo>
                  <a:pt x="2157796" y="1405543"/>
                  <a:pt x="2251802" y="1263544"/>
                  <a:pt x="2351523" y="1125670"/>
                </a:cubicBezTo>
                <a:cubicBezTo>
                  <a:pt x="2460929" y="974405"/>
                  <a:pt x="2567285" y="822337"/>
                  <a:pt x="2710190" y="699828"/>
                </a:cubicBezTo>
                <a:cubicBezTo>
                  <a:pt x="2867134" y="565281"/>
                  <a:pt x="3047047" y="461280"/>
                  <a:pt x="3222138" y="352911"/>
                </a:cubicBezTo>
                <a:cubicBezTo>
                  <a:pt x="3414836" y="233646"/>
                  <a:pt x="3608564" y="116037"/>
                  <a:pt x="3803226" y="0"/>
                </a:cubicBezTo>
              </a:path>
            </a:pathLst>
          </a:custGeom>
          <a:noFill/>
          <a:ln w="25400" cap="flat">
            <a:solidFill>
              <a:schemeClr val="accent4"/>
            </a:solidFill>
            <a:prstDash val="solid"/>
            <a:miter/>
          </a:ln>
        </p:spPr>
        <p:txBody>
          <a:bodyPr/>
          <a:lstStyle/>
          <a:p>
            <a:endParaRPr lang="sv-SE"/>
          </a:p>
        </p:txBody>
      </p:sp>
      <p:sp>
        <p:nvSpPr>
          <p:cNvPr id="26" name="Frihandsfigur 25">
            <a:extLst>
              <a:ext uri="{FF2B5EF4-FFF2-40B4-BE49-F238E27FC236}">
                <a16:creationId xmlns:a16="http://schemas.microsoft.com/office/drawing/2014/main" id="{043CFF3E-AB86-ACB4-5D87-046CAD33675A}"/>
              </a:ext>
            </a:extLst>
          </p:cNvPr>
          <p:cNvSpPr/>
          <p:nvPr/>
        </p:nvSpPr>
        <p:spPr>
          <a:xfrm>
            <a:off x="20321632" y="1107640"/>
            <a:ext cx="3164813" cy="4132625"/>
          </a:xfrm>
          <a:custGeom>
            <a:avLst/>
            <a:gdLst>
              <a:gd name="csX0" fmla="*/ 0 w 4219751"/>
              <a:gd name="csY0" fmla="*/ 1350320 h 5510167"/>
              <a:gd name="csX1" fmla="*/ 751007 w 4219751"/>
              <a:gd name="csY1" fmla="*/ 2010061 h 5510167"/>
              <a:gd name="csX2" fmla="*/ 957082 w 4219751"/>
              <a:gd name="csY2" fmla="*/ 2203016 h 5510167"/>
              <a:gd name="csX3" fmla="*/ 1126691 w 4219751"/>
              <a:gd name="csY3" fmla="*/ 2405084 h 5510167"/>
              <a:gd name="csX4" fmla="*/ 1204606 w 4219751"/>
              <a:gd name="csY4" fmla="*/ 2491346 h 5510167"/>
              <a:gd name="csX5" fmla="*/ 1376122 w 4219751"/>
              <a:gd name="csY5" fmla="*/ 2519867 h 5510167"/>
              <a:gd name="csX6" fmla="*/ 1506442 w 4219751"/>
              <a:gd name="csY6" fmla="*/ 2431340 h 5510167"/>
              <a:gd name="csX7" fmla="*/ 2457010 w 4219751"/>
              <a:gd name="csY7" fmla="*/ 1529754 h 5510167"/>
              <a:gd name="csX8" fmla="*/ 3086147 w 4219751"/>
              <a:gd name="csY8" fmla="*/ 1037840 h 5510167"/>
              <a:gd name="csX9" fmla="*/ 3815921 w 4219751"/>
              <a:gd name="csY9" fmla="*/ 697196 h 5510167"/>
              <a:gd name="csX10" fmla="*/ 3950176 w 4219751"/>
              <a:gd name="csY10" fmla="*/ 640347 h 5510167"/>
              <a:gd name="csX11" fmla="*/ 4156510 w 4219751"/>
              <a:gd name="csY11" fmla="*/ 571395 h 5510167"/>
              <a:gd name="csX12" fmla="*/ 4218259 w 4219751"/>
              <a:gd name="csY12" fmla="*/ 506756 h 5510167"/>
              <a:gd name="csX13" fmla="*/ 4211814 w 4219751"/>
              <a:gd name="csY13" fmla="*/ 441111 h 5510167"/>
              <a:gd name="csX14" fmla="*/ 3998258 w 4219751"/>
              <a:gd name="csY14" fmla="*/ 174934 h 5510167"/>
              <a:gd name="csX15" fmla="*/ 3902807 w 4219751"/>
              <a:gd name="csY15" fmla="*/ 95830 h 5510167"/>
              <a:gd name="csX16" fmla="*/ 3641079 w 4219751"/>
              <a:gd name="csY16" fmla="*/ 26188 h 5510167"/>
              <a:gd name="csX17" fmla="*/ 3379981 w 4219751"/>
              <a:gd name="csY17" fmla="*/ 108 h 5510167"/>
              <a:gd name="csX18" fmla="*/ 3104196 w 4219751"/>
              <a:gd name="csY18" fmla="*/ 54096 h 5510167"/>
              <a:gd name="csX19" fmla="*/ 2338858 w 4219751"/>
              <a:gd name="csY19" fmla="*/ 418385 h 5510167"/>
              <a:gd name="csX20" fmla="*/ 1458153 w 4219751"/>
              <a:gd name="csY20" fmla="*/ 1119101 h 5510167"/>
              <a:gd name="csX21" fmla="*/ 1063900 w 4219751"/>
              <a:gd name="csY21" fmla="*/ 1547717 h 5510167"/>
              <a:gd name="csX22" fmla="*/ 883362 w 4219751"/>
              <a:gd name="csY22" fmla="*/ 1776240 h 5510167"/>
              <a:gd name="csX23" fmla="*/ 798306 w 4219751"/>
              <a:gd name="csY23" fmla="*/ 2004179 h 5510167"/>
              <a:gd name="csX24" fmla="*/ 852856 w 4219751"/>
              <a:gd name="csY24" fmla="*/ 2098472 h 5510167"/>
              <a:gd name="csX25" fmla="*/ 951110 w 4219751"/>
              <a:gd name="csY25" fmla="*/ 2197750 h 5510167"/>
              <a:gd name="csX26" fmla="*/ 980409 w 4219751"/>
              <a:gd name="csY26" fmla="*/ 2220705 h 5510167"/>
              <a:gd name="csX27" fmla="*/ 1281065 w 4219751"/>
              <a:gd name="csY27" fmla="*/ 2201412 h 5510167"/>
              <a:gd name="csX28" fmla="*/ 1494988 w 4219751"/>
              <a:gd name="csY28" fmla="*/ 2068395 h 5510167"/>
              <a:gd name="csX29" fmla="*/ 1884445 w 4219751"/>
              <a:gd name="csY29" fmla="*/ 1692998 h 5510167"/>
              <a:gd name="csX30" fmla="*/ 3160340 w 4219751"/>
              <a:gd name="csY30" fmla="*/ 700142 h 5510167"/>
              <a:gd name="csX31" fmla="*/ 3461292 w 4219751"/>
              <a:gd name="csY31" fmla="*/ 545491 h 5510167"/>
              <a:gd name="csX32" fmla="*/ 3771112 w 4219751"/>
              <a:gd name="csY32" fmla="*/ 418078 h 5510167"/>
              <a:gd name="csX33" fmla="*/ 3848857 w 4219751"/>
              <a:gd name="csY33" fmla="*/ 329722 h 5510167"/>
              <a:gd name="csX34" fmla="*/ 3793010 w 4219751"/>
              <a:gd name="csY34" fmla="*/ 253135 h 5510167"/>
              <a:gd name="csX35" fmla="*/ 3673955 w 4219751"/>
              <a:gd name="csY35" fmla="*/ 162423 h 5510167"/>
              <a:gd name="csX36" fmla="*/ 3546825 w 4219751"/>
              <a:gd name="csY36" fmla="*/ 79276 h 5510167"/>
              <a:gd name="csX37" fmla="*/ 3441966 w 4219751"/>
              <a:gd name="csY37" fmla="*/ 78238 h 5510167"/>
              <a:gd name="csX38" fmla="*/ 3053428 w 4219751"/>
              <a:gd name="csY38" fmla="*/ 229135 h 5510167"/>
              <a:gd name="csX39" fmla="*/ 2399053 w 4219751"/>
              <a:gd name="csY39" fmla="*/ 581264 h 5510167"/>
              <a:gd name="csX40" fmla="*/ 1940115 w 4219751"/>
              <a:gd name="csY40" fmla="*/ 896463 h 5510167"/>
              <a:gd name="csX41" fmla="*/ 1501916 w 4219751"/>
              <a:gd name="csY41" fmla="*/ 1319543 h 5510167"/>
              <a:gd name="csX42" fmla="*/ 1415690 w 4219751"/>
              <a:gd name="csY42" fmla="*/ 1406070 h 5510167"/>
              <a:gd name="csX43" fmla="*/ 1256594 w 4219751"/>
              <a:gd name="csY43" fmla="*/ 1576775 h 5510167"/>
              <a:gd name="csX44" fmla="*/ 1139888 w 4219751"/>
              <a:gd name="csY44" fmla="*/ 1704798 h 5510167"/>
              <a:gd name="csX45" fmla="*/ 1084901 w 4219751"/>
              <a:gd name="csY45" fmla="*/ 1822272 h 5510167"/>
              <a:gd name="csX46" fmla="*/ 1110455 w 4219751"/>
              <a:gd name="csY46" fmla="*/ 1868185 h 5510167"/>
              <a:gd name="csX47" fmla="*/ 1297001 w 4219751"/>
              <a:gd name="csY47" fmla="*/ 2039182 h 5510167"/>
              <a:gd name="csX48" fmla="*/ 1338505 w 4219751"/>
              <a:gd name="csY48" fmla="*/ 2061515 h 5510167"/>
              <a:gd name="csX49" fmla="*/ 1442707 w 4219751"/>
              <a:gd name="csY49" fmla="*/ 2033280 h 5510167"/>
              <a:gd name="csX50" fmla="*/ 1728756 w 4219751"/>
              <a:gd name="csY50" fmla="*/ 1647971 h 5510167"/>
              <a:gd name="csX51" fmla="*/ 1753000 w 4219751"/>
              <a:gd name="csY51" fmla="*/ 1532545 h 5510167"/>
              <a:gd name="csX52" fmla="*/ 1709983 w 4219751"/>
              <a:gd name="csY52" fmla="*/ 1425326 h 5510167"/>
              <a:gd name="csX53" fmla="*/ 1520378 w 4219751"/>
              <a:gd name="csY53" fmla="*/ 1419613 h 5510167"/>
              <a:gd name="csX54" fmla="*/ 1312464 w 4219751"/>
              <a:gd name="csY54" fmla="*/ 1668812 h 5510167"/>
              <a:gd name="csX55" fmla="*/ 1275923 w 4219751"/>
              <a:gd name="csY55" fmla="*/ 1783042 h 5510167"/>
              <a:gd name="csX56" fmla="*/ 1335259 w 4219751"/>
              <a:gd name="csY56" fmla="*/ 1880283 h 5510167"/>
              <a:gd name="csX57" fmla="*/ 1471353 w 4219751"/>
              <a:gd name="csY57" fmla="*/ 1828302 h 5510167"/>
              <a:gd name="csX58" fmla="*/ 1546042 w 4219751"/>
              <a:gd name="csY58" fmla="*/ 1725047 h 5510167"/>
              <a:gd name="csX59" fmla="*/ 1602939 w 4219751"/>
              <a:gd name="csY59" fmla="*/ 1615512 h 5510167"/>
              <a:gd name="csX60" fmla="*/ 1633921 w 4219751"/>
              <a:gd name="csY60" fmla="*/ 1545594 h 5510167"/>
              <a:gd name="csX61" fmla="*/ 1590262 w 4219751"/>
              <a:gd name="csY61" fmla="*/ 1504905 h 5510167"/>
              <a:gd name="csX62" fmla="*/ 1480151 w 4219751"/>
              <a:gd name="csY62" fmla="*/ 1515029 h 5510167"/>
              <a:gd name="csX63" fmla="*/ 1443876 w 4219751"/>
              <a:gd name="csY63" fmla="*/ 1541254 h 5510167"/>
              <a:gd name="csX64" fmla="*/ 1433332 w 4219751"/>
              <a:gd name="csY64" fmla="*/ 1579544 h 5510167"/>
              <a:gd name="csX65" fmla="*/ 924839 w 4219751"/>
              <a:gd name="csY65" fmla="*/ 2011257 h 5510167"/>
              <a:gd name="csX66" fmla="*/ 709904 w 4219751"/>
              <a:gd name="csY66" fmla="*/ 2411061 h 5510167"/>
              <a:gd name="csX67" fmla="*/ 822680 w 4219751"/>
              <a:gd name="csY67" fmla="*/ 2898446 h 5510167"/>
              <a:gd name="csX68" fmla="*/ 1352705 w 4219751"/>
              <a:gd name="csY68" fmla="*/ 3042996 h 5510167"/>
              <a:gd name="csX69" fmla="*/ 2263006 w 4219751"/>
              <a:gd name="csY69" fmla="*/ 2463610 h 5510167"/>
              <a:gd name="csX70" fmla="*/ 2303469 w 4219751"/>
              <a:gd name="csY70" fmla="*/ 2427498 h 5510167"/>
              <a:gd name="csX71" fmla="*/ 2162253 w 4219751"/>
              <a:gd name="csY71" fmla="*/ 2307575 h 5510167"/>
              <a:gd name="csX72" fmla="*/ 2089210 w 4219751"/>
              <a:gd name="csY72" fmla="*/ 2245547 h 5510167"/>
              <a:gd name="csX73" fmla="*/ 2030574 w 4219751"/>
              <a:gd name="csY73" fmla="*/ 2196839 h 5510167"/>
              <a:gd name="csX74" fmla="*/ 2022876 w 4219751"/>
              <a:gd name="csY74" fmla="*/ 2181045 h 5510167"/>
              <a:gd name="csX75" fmla="*/ 2027391 w 4219751"/>
              <a:gd name="csY75" fmla="*/ 2172801 h 5510167"/>
              <a:gd name="csX76" fmla="*/ 2074324 w 4219751"/>
              <a:gd name="csY76" fmla="*/ 2121490 h 5510167"/>
              <a:gd name="csX77" fmla="*/ 2090573 w 4219751"/>
              <a:gd name="csY77" fmla="*/ 2114932 h 5510167"/>
              <a:gd name="csX78" fmla="*/ 2099644 w 4219751"/>
              <a:gd name="csY78" fmla="*/ 2118564 h 5510167"/>
              <a:gd name="csX79" fmla="*/ 2162776 w 4219751"/>
              <a:gd name="csY79" fmla="*/ 2163498 h 5510167"/>
              <a:gd name="csX80" fmla="*/ 2410807 w 4219751"/>
              <a:gd name="csY80" fmla="*/ 2386398 h 5510167"/>
              <a:gd name="csX81" fmla="*/ 2429633 w 4219751"/>
              <a:gd name="csY81" fmla="*/ 2408685 h 5510167"/>
              <a:gd name="csX82" fmla="*/ 2393238 w 4219751"/>
              <a:gd name="csY82" fmla="*/ 2466559 h 5510167"/>
              <a:gd name="csX83" fmla="*/ 2325388 w 4219751"/>
              <a:gd name="csY83" fmla="*/ 2433939 h 5510167"/>
              <a:gd name="csX84" fmla="*/ 2507911 w 4219751"/>
              <a:gd name="csY84" fmla="*/ 2262556 h 5510167"/>
              <a:gd name="csX85" fmla="*/ 2599169 w 4219751"/>
              <a:gd name="csY85" fmla="*/ 2176865 h 5510167"/>
              <a:gd name="csX86" fmla="*/ 2643632 w 4219751"/>
              <a:gd name="csY86" fmla="*/ 2135118 h 5510167"/>
              <a:gd name="csX87" fmla="*/ 2679167 w 4219751"/>
              <a:gd name="csY87" fmla="*/ 2110607 h 5510167"/>
              <a:gd name="csX88" fmla="*/ 2715932 w 4219751"/>
              <a:gd name="csY88" fmla="*/ 2131438 h 5510167"/>
              <a:gd name="csX89" fmla="*/ 2754456 w 4219751"/>
              <a:gd name="csY89" fmla="*/ 2146652 h 5510167"/>
              <a:gd name="csX90" fmla="*/ 2777617 w 4219751"/>
              <a:gd name="csY90" fmla="*/ 2117384 h 5510167"/>
              <a:gd name="csX91" fmla="*/ 2783332 w 4219751"/>
              <a:gd name="csY91" fmla="*/ 2100888 h 5510167"/>
              <a:gd name="csX92" fmla="*/ 2780017 w 4219751"/>
              <a:gd name="csY92" fmla="*/ 2076478 h 5510167"/>
              <a:gd name="csX93" fmla="*/ 2782469 w 4219751"/>
              <a:gd name="csY93" fmla="*/ 2071952 h 5510167"/>
              <a:gd name="csX94" fmla="*/ 2826386 w 4219751"/>
              <a:gd name="csY94" fmla="*/ 2019545 h 5510167"/>
              <a:gd name="csX95" fmla="*/ 2835327 w 4219751"/>
              <a:gd name="csY95" fmla="*/ 2012071 h 5510167"/>
              <a:gd name="csX96" fmla="*/ 2853552 w 4219751"/>
              <a:gd name="csY96" fmla="*/ 2010032 h 5510167"/>
              <a:gd name="csX97" fmla="*/ 2868029 w 4219751"/>
              <a:gd name="csY97" fmla="*/ 1999873 h 5510167"/>
              <a:gd name="csX98" fmla="*/ 2905254 w 4219751"/>
              <a:gd name="csY98" fmla="*/ 1968521 h 5510167"/>
              <a:gd name="csX99" fmla="*/ 2934773 w 4219751"/>
              <a:gd name="csY99" fmla="*/ 1931326 h 5510167"/>
              <a:gd name="csX100" fmla="*/ 2941038 w 4219751"/>
              <a:gd name="csY100" fmla="*/ 1886765 h 5510167"/>
              <a:gd name="csX101" fmla="*/ 2994512 w 4219751"/>
              <a:gd name="csY101" fmla="*/ 1818206 h 5510167"/>
              <a:gd name="csX102" fmla="*/ 3003620 w 4219751"/>
              <a:gd name="csY102" fmla="*/ 1729797 h 5510167"/>
              <a:gd name="csX103" fmla="*/ 2980039 w 4219751"/>
              <a:gd name="csY103" fmla="*/ 1699451 h 5510167"/>
              <a:gd name="csX104" fmla="*/ 2906990 w 4219751"/>
              <a:gd name="csY104" fmla="*/ 1635041 h 5510167"/>
              <a:gd name="csX105" fmla="*/ 2778570 w 4219751"/>
              <a:gd name="csY105" fmla="*/ 1684227 h 5510167"/>
              <a:gd name="csX106" fmla="*/ 2744608 w 4219751"/>
              <a:gd name="csY106" fmla="*/ 1704635 h 5510167"/>
              <a:gd name="csX107" fmla="*/ 2722757 w 4219751"/>
              <a:gd name="csY107" fmla="*/ 1698507 h 5510167"/>
              <a:gd name="csX108" fmla="*/ 2691781 w 4219751"/>
              <a:gd name="csY108" fmla="*/ 1711484 h 5510167"/>
              <a:gd name="csX109" fmla="*/ 2659782 w 4219751"/>
              <a:gd name="csY109" fmla="*/ 1735742 h 5510167"/>
              <a:gd name="csX110" fmla="*/ 2641603 w 4219751"/>
              <a:gd name="csY110" fmla="*/ 1754191 h 5510167"/>
              <a:gd name="csX111" fmla="*/ 2616652 w 4219751"/>
              <a:gd name="csY111" fmla="*/ 1812863 h 5510167"/>
              <a:gd name="csX112" fmla="*/ 2582367 w 4219751"/>
              <a:gd name="csY112" fmla="*/ 1850471 h 5510167"/>
              <a:gd name="csX113" fmla="*/ 2574735 w 4219751"/>
              <a:gd name="csY113" fmla="*/ 1858630 h 5510167"/>
              <a:gd name="csX114" fmla="*/ 2547458 w 4219751"/>
              <a:gd name="csY114" fmla="*/ 1867625 h 5510167"/>
              <a:gd name="csX115" fmla="*/ 2520895 w 4219751"/>
              <a:gd name="csY115" fmla="*/ 1891801 h 5510167"/>
              <a:gd name="csX116" fmla="*/ 2531242 w 4219751"/>
              <a:gd name="csY116" fmla="*/ 1926830 h 5510167"/>
              <a:gd name="csX117" fmla="*/ 2852483 w 4219751"/>
              <a:gd name="csY117" fmla="*/ 2295722 h 5510167"/>
              <a:gd name="csX118" fmla="*/ 3044151 w 4219751"/>
              <a:gd name="csY118" fmla="*/ 2604772 h 5510167"/>
              <a:gd name="csX119" fmla="*/ 3347112 w 4219751"/>
              <a:gd name="csY119" fmla="*/ 4163090 h 5510167"/>
              <a:gd name="csX120" fmla="*/ 2855502 w 4219751"/>
              <a:gd name="csY120" fmla="*/ 5510167 h 55101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</a:cxnLst>
            <a:rect l="l" t="t" r="r" b="b"/>
            <a:pathLst>
              <a:path w="4219751" h="5510167">
                <a:moveTo>
                  <a:pt x="0" y="1350320"/>
                </a:moveTo>
                <a:cubicBezTo>
                  <a:pt x="250336" y="1570234"/>
                  <a:pt x="500673" y="1790148"/>
                  <a:pt x="751007" y="2010061"/>
                </a:cubicBezTo>
                <a:cubicBezTo>
                  <a:pt x="821727" y="2072188"/>
                  <a:pt x="886595" y="2141093"/>
                  <a:pt x="957082" y="2203016"/>
                </a:cubicBezTo>
                <a:cubicBezTo>
                  <a:pt x="1022959" y="2260890"/>
                  <a:pt x="1072768" y="2335056"/>
                  <a:pt x="1126691" y="2405084"/>
                </a:cubicBezTo>
                <a:cubicBezTo>
                  <a:pt x="1150389" y="2435858"/>
                  <a:pt x="1174384" y="2466940"/>
                  <a:pt x="1204606" y="2491346"/>
                </a:cubicBezTo>
                <a:cubicBezTo>
                  <a:pt x="1254068" y="2531289"/>
                  <a:pt x="1316227" y="2542554"/>
                  <a:pt x="1376122" y="2519867"/>
                </a:cubicBezTo>
                <a:cubicBezTo>
                  <a:pt x="1425511" y="2501161"/>
                  <a:pt x="1466534" y="2465912"/>
                  <a:pt x="1506442" y="2431340"/>
                </a:cubicBezTo>
                <a:cubicBezTo>
                  <a:pt x="1834340" y="2147295"/>
                  <a:pt x="2140375" y="1829599"/>
                  <a:pt x="2457010" y="1529754"/>
                </a:cubicBezTo>
                <a:cubicBezTo>
                  <a:pt x="2650561" y="1346463"/>
                  <a:pt x="2860021" y="1179365"/>
                  <a:pt x="3086147" y="1037840"/>
                </a:cubicBezTo>
                <a:cubicBezTo>
                  <a:pt x="3318019" y="892721"/>
                  <a:pt x="3560978" y="792593"/>
                  <a:pt x="3815921" y="697196"/>
                </a:cubicBezTo>
                <a:cubicBezTo>
                  <a:pt x="3861114" y="680285"/>
                  <a:pt x="3906010" y="659970"/>
                  <a:pt x="3950176" y="640347"/>
                </a:cubicBezTo>
                <a:cubicBezTo>
                  <a:pt x="4015827" y="611179"/>
                  <a:pt x="4088497" y="596148"/>
                  <a:pt x="4156510" y="571395"/>
                </a:cubicBezTo>
                <a:cubicBezTo>
                  <a:pt x="4188493" y="559756"/>
                  <a:pt x="4212071" y="542787"/>
                  <a:pt x="4218259" y="506756"/>
                </a:cubicBezTo>
                <a:cubicBezTo>
                  <a:pt x="4222015" y="484888"/>
                  <a:pt x="4218246" y="462349"/>
                  <a:pt x="4211814" y="441111"/>
                </a:cubicBezTo>
                <a:cubicBezTo>
                  <a:pt x="4178815" y="332119"/>
                  <a:pt x="4081515" y="247371"/>
                  <a:pt x="3998258" y="174934"/>
                </a:cubicBezTo>
                <a:cubicBezTo>
                  <a:pt x="3965906" y="146787"/>
                  <a:pt x="3941571" y="117105"/>
                  <a:pt x="3902807" y="95830"/>
                </a:cubicBezTo>
                <a:cubicBezTo>
                  <a:pt x="3822933" y="51994"/>
                  <a:pt x="3730101" y="38535"/>
                  <a:pt x="3641079" y="26188"/>
                </a:cubicBezTo>
                <a:cubicBezTo>
                  <a:pt x="3555599" y="14331"/>
                  <a:pt x="3465764" y="2220"/>
                  <a:pt x="3379981" y="108"/>
                </a:cubicBezTo>
                <a:cubicBezTo>
                  <a:pt x="3290576" y="-2094"/>
                  <a:pt x="3189430" y="29837"/>
                  <a:pt x="3104196" y="54096"/>
                </a:cubicBezTo>
                <a:cubicBezTo>
                  <a:pt x="2830185" y="132086"/>
                  <a:pt x="2579704" y="269014"/>
                  <a:pt x="2338858" y="418385"/>
                </a:cubicBezTo>
                <a:cubicBezTo>
                  <a:pt x="2019307" y="616571"/>
                  <a:pt x="1725646" y="855304"/>
                  <a:pt x="1458153" y="1119101"/>
                </a:cubicBezTo>
                <a:cubicBezTo>
                  <a:pt x="1319879" y="1255463"/>
                  <a:pt x="1188127" y="1398454"/>
                  <a:pt x="1063900" y="1547717"/>
                </a:cubicBezTo>
                <a:cubicBezTo>
                  <a:pt x="1001791" y="1622342"/>
                  <a:pt x="941565" y="1698533"/>
                  <a:pt x="883362" y="1776240"/>
                </a:cubicBezTo>
                <a:cubicBezTo>
                  <a:pt x="833444" y="1842889"/>
                  <a:pt x="772322" y="1915122"/>
                  <a:pt x="798306" y="2004179"/>
                </a:cubicBezTo>
                <a:cubicBezTo>
                  <a:pt x="807997" y="2037397"/>
                  <a:pt x="832738" y="2070600"/>
                  <a:pt x="852856" y="2098472"/>
                </a:cubicBezTo>
                <a:cubicBezTo>
                  <a:pt x="880170" y="2136311"/>
                  <a:pt x="915811" y="2167215"/>
                  <a:pt x="951110" y="2197750"/>
                </a:cubicBezTo>
                <a:cubicBezTo>
                  <a:pt x="960501" y="2205874"/>
                  <a:pt x="969935" y="2214030"/>
                  <a:pt x="980409" y="2220705"/>
                </a:cubicBezTo>
                <a:cubicBezTo>
                  <a:pt x="1068812" y="2277057"/>
                  <a:pt x="1193942" y="2238422"/>
                  <a:pt x="1281065" y="2201412"/>
                </a:cubicBezTo>
                <a:cubicBezTo>
                  <a:pt x="1361946" y="2167056"/>
                  <a:pt x="1430286" y="2126935"/>
                  <a:pt x="1494988" y="2068395"/>
                </a:cubicBezTo>
                <a:cubicBezTo>
                  <a:pt x="1627350" y="1948639"/>
                  <a:pt x="1756926" y="1820038"/>
                  <a:pt x="1884445" y="1692998"/>
                </a:cubicBezTo>
                <a:cubicBezTo>
                  <a:pt x="2266412" y="1312471"/>
                  <a:pt x="2689995" y="966258"/>
                  <a:pt x="3160340" y="700142"/>
                </a:cubicBezTo>
                <a:cubicBezTo>
                  <a:pt x="3258526" y="644588"/>
                  <a:pt x="3358869" y="592809"/>
                  <a:pt x="3461292" y="545491"/>
                </a:cubicBezTo>
                <a:cubicBezTo>
                  <a:pt x="3563128" y="498446"/>
                  <a:pt x="3670276" y="466203"/>
                  <a:pt x="3771112" y="418078"/>
                </a:cubicBezTo>
                <a:cubicBezTo>
                  <a:pt x="3808739" y="400119"/>
                  <a:pt x="3850720" y="371356"/>
                  <a:pt x="3848857" y="329722"/>
                </a:cubicBezTo>
                <a:cubicBezTo>
                  <a:pt x="3847397" y="297068"/>
                  <a:pt x="3819020" y="272953"/>
                  <a:pt x="3793010" y="253135"/>
                </a:cubicBezTo>
                <a:cubicBezTo>
                  <a:pt x="3753326" y="222898"/>
                  <a:pt x="3713639" y="192661"/>
                  <a:pt x="3673955" y="162423"/>
                </a:cubicBezTo>
                <a:cubicBezTo>
                  <a:pt x="3633594" y="131674"/>
                  <a:pt x="3592834" y="100678"/>
                  <a:pt x="3546825" y="79276"/>
                </a:cubicBezTo>
                <a:cubicBezTo>
                  <a:pt x="3512950" y="63518"/>
                  <a:pt x="3476158" y="66124"/>
                  <a:pt x="3441966" y="78238"/>
                </a:cubicBezTo>
                <a:cubicBezTo>
                  <a:pt x="3310141" y="124942"/>
                  <a:pt x="3180655" y="171275"/>
                  <a:pt x="3053428" y="229135"/>
                </a:cubicBezTo>
                <a:cubicBezTo>
                  <a:pt x="2827089" y="332070"/>
                  <a:pt x="2612809" y="455488"/>
                  <a:pt x="2399053" y="581264"/>
                </a:cubicBezTo>
                <a:cubicBezTo>
                  <a:pt x="2238988" y="675446"/>
                  <a:pt x="2079719" y="773098"/>
                  <a:pt x="1940115" y="896463"/>
                </a:cubicBezTo>
                <a:cubicBezTo>
                  <a:pt x="1788278" y="1030643"/>
                  <a:pt x="1645739" y="1176869"/>
                  <a:pt x="1501916" y="1319543"/>
                </a:cubicBezTo>
                <a:cubicBezTo>
                  <a:pt x="1473006" y="1348220"/>
                  <a:pt x="1444096" y="1376899"/>
                  <a:pt x="1415690" y="1406070"/>
                </a:cubicBezTo>
                <a:cubicBezTo>
                  <a:pt x="1361419" y="1461797"/>
                  <a:pt x="1309002" y="1519292"/>
                  <a:pt x="1256594" y="1576775"/>
                </a:cubicBezTo>
                <a:cubicBezTo>
                  <a:pt x="1217823" y="1619487"/>
                  <a:pt x="1179696" y="1663049"/>
                  <a:pt x="1139888" y="1704798"/>
                </a:cubicBezTo>
                <a:cubicBezTo>
                  <a:pt x="1111748" y="1734313"/>
                  <a:pt x="1078053" y="1778103"/>
                  <a:pt x="1084901" y="1822272"/>
                </a:cubicBezTo>
                <a:cubicBezTo>
                  <a:pt x="1087617" y="1839806"/>
                  <a:pt x="1099051" y="1854589"/>
                  <a:pt x="1110455" y="1868185"/>
                </a:cubicBezTo>
                <a:cubicBezTo>
                  <a:pt x="1164822" y="1932988"/>
                  <a:pt x="1227714" y="1990638"/>
                  <a:pt x="1297001" y="2039182"/>
                </a:cubicBezTo>
                <a:cubicBezTo>
                  <a:pt x="1309928" y="2048239"/>
                  <a:pt x="1323345" y="2057110"/>
                  <a:pt x="1338505" y="2061515"/>
                </a:cubicBezTo>
                <a:cubicBezTo>
                  <a:pt x="1374336" y="2071927"/>
                  <a:pt x="1412717" y="2055486"/>
                  <a:pt x="1442707" y="2033280"/>
                </a:cubicBezTo>
                <a:cubicBezTo>
                  <a:pt x="1567360" y="1940976"/>
                  <a:pt x="1674095" y="1792788"/>
                  <a:pt x="1728756" y="1647971"/>
                </a:cubicBezTo>
                <a:cubicBezTo>
                  <a:pt x="1742726" y="1610963"/>
                  <a:pt x="1753683" y="1572093"/>
                  <a:pt x="1753000" y="1532545"/>
                </a:cubicBezTo>
                <a:cubicBezTo>
                  <a:pt x="1752317" y="1492997"/>
                  <a:pt x="1738823" y="1452417"/>
                  <a:pt x="1709983" y="1425326"/>
                </a:cubicBezTo>
                <a:cubicBezTo>
                  <a:pt x="1660478" y="1378816"/>
                  <a:pt x="1578464" y="1384379"/>
                  <a:pt x="1520378" y="1419613"/>
                </a:cubicBezTo>
                <a:cubicBezTo>
                  <a:pt x="1433702" y="1472191"/>
                  <a:pt x="1360309" y="1581583"/>
                  <a:pt x="1312464" y="1668812"/>
                </a:cubicBezTo>
                <a:cubicBezTo>
                  <a:pt x="1293025" y="1704250"/>
                  <a:pt x="1275859" y="1742628"/>
                  <a:pt x="1275923" y="1783042"/>
                </a:cubicBezTo>
                <a:cubicBezTo>
                  <a:pt x="1275983" y="1823455"/>
                  <a:pt x="1297351" y="1866213"/>
                  <a:pt x="1335259" y="1880283"/>
                </a:cubicBezTo>
                <a:cubicBezTo>
                  <a:pt x="1383504" y="1898190"/>
                  <a:pt x="1435428" y="1865131"/>
                  <a:pt x="1471353" y="1828302"/>
                </a:cubicBezTo>
                <a:cubicBezTo>
                  <a:pt x="1499646" y="1799297"/>
                  <a:pt x="1531766" y="1763392"/>
                  <a:pt x="1546042" y="1725047"/>
                </a:cubicBezTo>
                <a:cubicBezTo>
                  <a:pt x="1561059" y="1684716"/>
                  <a:pt x="1574932" y="1650243"/>
                  <a:pt x="1602939" y="1615512"/>
                </a:cubicBezTo>
                <a:cubicBezTo>
                  <a:pt x="1619545" y="1594918"/>
                  <a:pt x="1639640" y="1571420"/>
                  <a:pt x="1633921" y="1545594"/>
                </a:cubicBezTo>
                <a:cubicBezTo>
                  <a:pt x="1629429" y="1525298"/>
                  <a:pt x="1609897" y="1511768"/>
                  <a:pt x="1590262" y="1504905"/>
                </a:cubicBezTo>
                <a:cubicBezTo>
                  <a:pt x="1553304" y="1491984"/>
                  <a:pt x="1514390" y="1497591"/>
                  <a:pt x="1480151" y="1515029"/>
                </a:cubicBezTo>
                <a:cubicBezTo>
                  <a:pt x="1467637" y="1521402"/>
                  <a:pt x="1452504" y="1529964"/>
                  <a:pt x="1443876" y="1541254"/>
                </a:cubicBezTo>
                <a:cubicBezTo>
                  <a:pt x="1438544" y="1548230"/>
                  <a:pt x="1435852" y="1577571"/>
                  <a:pt x="1433332" y="1579544"/>
                </a:cubicBezTo>
                <a:cubicBezTo>
                  <a:pt x="1256944" y="1717650"/>
                  <a:pt x="1080656" y="1849736"/>
                  <a:pt x="924839" y="2011257"/>
                </a:cubicBezTo>
                <a:cubicBezTo>
                  <a:pt x="826066" y="2113649"/>
                  <a:pt x="749364" y="2274870"/>
                  <a:pt x="709904" y="2411061"/>
                </a:cubicBezTo>
                <a:cubicBezTo>
                  <a:pt x="660955" y="2579996"/>
                  <a:pt x="708610" y="2766331"/>
                  <a:pt x="822680" y="2898446"/>
                </a:cubicBezTo>
                <a:cubicBezTo>
                  <a:pt x="960244" y="3057771"/>
                  <a:pt x="1153738" y="3095044"/>
                  <a:pt x="1352705" y="3042996"/>
                </a:cubicBezTo>
                <a:cubicBezTo>
                  <a:pt x="1707730" y="2950125"/>
                  <a:pt x="1991783" y="2703454"/>
                  <a:pt x="2263006" y="2463610"/>
                </a:cubicBezTo>
                <a:cubicBezTo>
                  <a:pt x="2276549" y="2451634"/>
                  <a:pt x="2290036" y="2439596"/>
                  <a:pt x="2303469" y="2427498"/>
                </a:cubicBezTo>
                <a:cubicBezTo>
                  <a:pt x="2300787" y="2429915"/>
                  <a:pt x="2174297" y="2317801"/>
                  <a:pt x="2162253" y="2307575"/>
                </a:cubicBezTo>
                <a:lnTo>
                  <a:pt x="2089210" y="2245547"/>
                </a:lnTo>
                <a:cubicBezTo>
                  <a:pt x="2069948" y="2229189"/>
                  <a:pt x="2048876" y="2213826"/>
                  <a:pt x="2030574" y="2196839"/>
                </a:cubicBezTo>
                <a:cubicBezTo>
                  <a:pt x="2026085" y="2192672"/>
                  <a:pt x="2021726" y="2187060"/>
                  <a:pt x="2022876" y="2181045"/>
                </a:cubicBezTo>
                <a:cubicBezTo>
                  <a:pt x="2023466" y="2177937"/>
                  <a:pt x="2025459" y="2175306"/>
                  <a:pt x="2027391" y="2172801"/>
                </a:cubicBezTo>
                <a:cubicBezTo>
                  <a:pt x="2041591" y="2154401"/>
                  <a:pt x="2055998" y="2135792"/>
                  <a:pt x="2074324" y="2121490"/>
                </a:cubicBezTo>
                <a:cubicBezTo>
                  <a:pt x="2079049" y="2117801"/>
                  <a:pt x="2084615" y="2114255"/>
                  <a:pt x="2090573" y="2114932"/>
                </a:cubicBezTo>
                <a:cubicBezTo>
                  <a:pt x="2093836" y="2115302"/>
                  <a:pt x="2096808" y="2116914"/>
                  <a:pt x="2099644" y="2118564"/>
                </a:cubicBezTo>
                <a:cubicBezTo>
                  <a:pt x="2122396" y="2131795"/>
                  <a:pt x="2143077" y="2145796"/>
                  <a:pt x="2162776" y="2163498"/>
                </a:cubicBezTo>
                <a:cubicBezTo>
                  <a:pt x="2245453" y="2237797"/>
                  <a:pt x="2328130" y="2312098"/>
                  <a:pt x="2410807" y="2386398"/>
                </a:cubicBezTo>
                <a:cubicBezTo>
                  <a:pt x="2418096" y="2392948"/>
                  <a:pt x="2425584" y="2399764"/>
                  <a:pt x="2429633" y="2408685"/>
                </a:cubicBezTo>
                <a:cubicBezTo>
                  <a:pt x="2440534" y="2432687"/>
                  <a:pt x="2419285" y="2462444"/>
                  <a:pt x="2393238" y="2466559"/>
                </a:cubicBezTo>
                <a:cubicBezTo>
                  <a:pt x="2367188" y="2470673"/>
                  <a:pt x="2341270" y="2454980"/>
                  <a:pt x="2325388" y="2433939"/>
                </a:cubicBezTo>
                <a:cubicBezTo>
                  <a:pt x="2386230" y="2376811"/>
                  <a:pt x="2447069" y="2319684"/>
                  <a:pt x="2507911" y="2262556"/>
                </a:cubicBezTo>
                <a:cubicBezTo>
                  <a:pt x="2538330" y="2233993"/>
                  <a:pt x="2568750" y="2205429"/>
                  <a:pt x="2599169" y="2176865"/>
                </a:cubicBezTo>
                <a:cubicBezTo>
                  <a:pt x="2613989" y="2162950"/>
                  <a:pt x="2628859" y="2149084"/>
                  <a:pt x="2643632" y="2135118"/>
                </a:cubicBezTo>
                <a:cubicBezTo>
                  <a:pt x="2654770" y="2124588"/>
                  <a:pt x="2662011" y="2110273"/>
                  <a:pt x="2679167" y="2110607"/>
                </a:cubicBezTo>
                <a:cubicBezTo>
                  <a:pt x="2693577" y="2110887"/>
                  <a:pt x="2705161" y="2121864"/>
                  <a:pt x="2715932" y="2131438"/>
                </a:cubicBezTo>
                <a:cubicBezTo>
                  <a:pt x="2726702" y="2141011"/>
                  <a:pt x="2740529" y="2150379"/>
                  <a:pt x="2754456" y="2146652"/>
                </a:cubicBezTo>
                <a:cubicBezTo>
                  <a:pt x="2768503" y="2142891"/>
                  <a:pt x="2773238" y="2129555"/>
                  <a:pt x="2777617" y="2117384"/>
                </a:cubicBezTo>
                <a:cubicBezTo>
                  <a:pt x="2779330" y="2112625"/>
                  <a:pt x="2782733" y="2105910"/>
                  <a:pt x="2783332" y="2100888"/>
                </a:cubicBezTo>
                <a:cubicBezTo>
                  <a:pt x="2784302" y="2092787"/>
                  <a:pt x="2778090" y="2083905"/>
                  <a:pt x="2780017" y="2076478"/>
                </a:cubicBezTo>
                <a:cubicBezTo>
                  <a:pt x="2780450" y="2074808"/>
                  <a:pt x="2781466" y="2073356"/>
                  <a:pt x="2782469" y="2071952"/>
                </a:cubicBezTo>
                <a:cubicBezTo>
                  <a:pt x="2795726" y="2053387"/>
                  <a:pt x="2810423" y="2035848"/>
                  <a:pt x="2826386" y="2019545"/>
                </a:cubicBezTo>
                <a:cubicBezTo>
                  <a:pt x="2829112" y="2016759"/>
                  <a:pt x="2831924" y="2013973"/>
                  <a:pt x="2835327" y="2012071"/>
                </a:cubicBezTo>
                <a:cubicBezTo>
                  <a:pt x="2841762" y="2008478"/>
                  <a:pt x="2847481" y="2011895"/>
                  <a:pt x="2853552" y="2010032"/>
                </a:cubicBezTo>
                <a:cubicBezTo>
                  <a:pt x="2859121" y="2008324"/>
                  <a:pt x="2863550" y="2003517"/>
                  <a:pt x="2868029" y="1999873"/>
                </a:cubicBezTo>
                <a:cubicBezTo>
                  <a:pt x="2880613" y="1989630"/>
                  <a:pt x="2893033" y="1979192"/>
                  <a:pt x="2905254" y="1968521"/>
                </a:cubicBezTo>
                <a:cubicBezTo>
                  <a:pt x="2917327" y="1957979"/>
                  <a:pt x="2929691" y="1946522"/>
                  <a:pt x="2934773" y="1931326"/>
                </a:cubicBezTo>
                <a:cubicBezTo>
                  <a:pt x="2939542" y="1917065"/>
                  <a:pt x="2937246" y="1901315"/>
                  <a:pt x="2941038" y="1886765"/>
                </a:cubicBezTo>
                <a:cubicBezTo>
                  <a:pt x="2948623" y="1857651"/>
                  <a:pt x="2976567" y="1840388"/>
                  <a:pt x="2994512" y="1818206"/>
                </a:cubicBezTo>
                <a:cubicBezTo>
                  <a:pt x="3013325" y="1794949"/>
                  <a:pt x="3017510" y="1756769"/>
                  <a:pt x="3003620" y="1729797"/>
                </a:cubicBezTo>
                <a:cubicBezTo>
                  <a:pt x="2997738" y="1718369"/>
                  <a:pt x="2988830" y="1708830"/>
                  <a:pt x="2980039" y="1699451"/>
                </a:cubicBezTo>
                <a:cubicBezTo>
                  <a:pt x="2957758" y="1675683"/>
                  <a:pt x="2935063" y="1651582"/>
                  <a:pt x="2906990" y="1635041"/>
                </a:cubicBezTo>
                <a:cubicBezTo>
                  <a:pt x="2852253" y="1602792"/>
                  <a:pt x="2811706" y="1644508"/>
                  <a:pt x="2778570" y="1684227"/>
                </a:cubicBezTo>
                <a:cubicBezTo>
                  <a:pt x="2769746" y="1694801"/>
                  <a:pt x="2758318" y="1705973"/>
                  <a:pt x="2744608" y="1704635"/>
                </a:cubicBezTo>
                <a:cubicBezTo>
                  <a:pt x="2737057" y="1703899"/>
                  <a:pt x="2730298" y="1699345"/>
                  <a:pt x="2722757" y="1698507"/>
                </a:cubicBezTo>
                <a:cubicBezTo>
                  <a:pt x="2711339" y="1697236"/>
                  <a:pt x="2700935" y="1704545"/>
                  <a:pt x="2691781" y="1711484"/>
                </a:cubicBezTo>
                <a:cubicBezTo>
                  <a:pt x="2681113" y="1719570"/>
                  <a:pt x="2670446" y="1727656"/>
                  <a:pt x="2659782" y="1735742"/>
                </a:cubicBezTo>
                <a:cubicBezTo>
                  <a:pt x="2652843" y="1741002"/>
                  <a:pt x="2645692" y="1746507"/>
                  <a:pt x="2641603" y="1754191"/>
                </a:cubicBezTo>
                <a:cubicBezTo>
                  <a:pt x="2631315" y="1773526"/>
                  <a:pt x="2629792" y="1794174"/>
                  <a:pt x="2616652" y="1812863"/>
                </a:cubicBezTo>
                <a:cubicBezTo>
                  <a:pt x="2606584" y="1827178"/>
                  <a:pt x="2593164" y="1836758"/>
                  <a:pt x="2582367" y="1850471"/>
                </a:cubicBezTo>
                <a:cubicBezTo>
                  <a:pt x="2580057" y="1853405"/>
                  <a:pt x="2577711" y="1856374"/>
                  <a:pt x="2574735" y="1858630"/>
                </a:cubicBezTo>
                <a:cubicBezTo>
                  <a:pt x="2567050" y="1864453"/>
                  <a:pt x="2556619" y="1864607"/>
                  <a:pt x="2547458" y="1867625"/>
                </a:cubicBezTo>
                <a:cubicBezTo>
                  <a:pt x="2535744" y="1871485"/>
                  <a:pt x="2525837" y="1880502"/>
                  <a:pt x="2520895" y="1891801"/>
                </a:cubicBezTo>
                <a:cubicBezTo>
                  <a:pt x="2515276" y="1904661"/>
                  <a:pt x="2523817" y="1916858"/>
                  <a:pt x="2531242" y="1926830"/>
                </a:cubicBezTo>
                <a:cubicBezTo>
                  <a:pt x="2628662" y="2057664"/>
                  <a:pt x="2752223" y="2167050"/>
                  <a:pt x="2852483" y="2295722"/>
                </a:cubicBezTo>
                <a:cubicBezTo>
                  <a:pt x="2927098" y="2391482"/>
                  <a:pt x="2988137" y="2497081"/>
                  <a:pt x="3044151" y="2604772"/>
                </a:cubicBezTo>
                <a:cubicBezTo>
                  <a:pt x="3295941" y="3088883"/>
                  <a:pt x="3447405" y="3617333"/>
                  <a:pt x="3347112" y="4163090"/>
                </a:cubicBezTo>
                <a:cubicBezTo>
                  <a:pt x="3261482" y="4629035"/>
                  <a:pt x="3163179" y="5132295"/>
                  <a:pt x="2855502" y="5510167"/>
                </a:cubicBezTo>
              </a:path>
            </a:pathLst>
          </a:custGeom>
          <a:noFill/>
          <a:ln w="25400" cap="flat">
            <a:solidFill>
              <a:schemeClr val="accent4"/>
            </a:solidFill>
            <a:prstDash val="solid"/>
            <a:miter/>
          </a:ln>
        </p:spPr>
        <p:txBody>
          <a:bodyPr/>
          <a:lstStyle/>
          <a:p>
            <a:endParaRPr lang="sv-SE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5D7C483-808F-7DD0-A043-A81E5EEC61E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84" imgH="486" progId="TCLayout.ActiveDocument.1">
                  <p:embed/>
                </p:oleObj>
              </mc:Choice>
              <mc:Fallback>
                <p:oleObj name="think-cell Slide" r:id="rId6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D7C483-808F-7DD0-A043-A81E5EEC61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med rundade hörn 6">
            <a:extLst>
              <a:ext uri="{FF2B5EF4-FFF2-40B4-BE49-F238E27FC236}">
                <a16:creationId xmlns:a16="http://schemas.microsoft.com/office/drawing/2014/main" id="{43835C26-7FA3-BCA6-C308-FBA8E42F71F1}"/>
              </a:ext>
            </a:extLst>
          </p:cNvPr>
          <p:cNvSpPr/>
          <p:nvPr/>
        </p:nvSpPr>
        <p:spPr>
          <a:xfrm>
            <a:off x="256501" y="2901043"/>
            <a:ext cx="8580726" cy="1935038"/>
          </a:xfrm>
          <a:prstGeom prst="roundRect">
            <a:avLst>
              <a:gd name="adj" fmla="val 4596"/>
            </a:avLst>
          </a:prstGeom>
          <a:solidFill>
            <a:schemeClr val="tx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75">
              <a:cs typeface="Arial" panose="020B0604020202020204" pitchFamily="34" charset="0"/>
            </a:endParaRPr>
          </a:p>
        </p:txBody>
      </p:sp>
      <p:pic>
        <p:nvPicPr>
          <p:cNvPr id="27" name="Graphic 27">
            <a:extLst>
              <a:ext uri="{FF2B5EF4-FFF2-40B4-BE49-F238E27FC236}">
                <a16:creationId xmlns:a16="http://schemas.microsoft.com/office/drawing/2014/main" id="{35BDC67B-DAF2-B264-2CCB-E4F5AACEE3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6017" y="188667"/>
            <a:ext cx="757237" cy="363188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50C880BC-4C16-F476-B0BC-06772C116E09}"/>
              </a:ext>
            </a:extLst>
          </p:cNvPr>
          <p:cNvSpPr txBox="1">
            <a:spLocks/>
          </p:cNvSpPr>
          <p:nvPr/>
        </p:nvSpPr>
        <p:spPr>
          <a:xfrm>
            <a:off x="256500" y="378001"/>
            <a:ext cx="4128671" cy="84716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50">
                <a:solidFill>
                  <a:schemeClr val="tx1"/>
                </a:solidFill>
              </a:rPr>
              <a:t>A paradigm </a:t>
            </a:r>
            <a:r>
              <a:rPr lang="sv-SE" sz="2250" err="1">
                <a:solidFill>
                  <a:schemeClr val="tx1"/>
                </a:solidFill>
              </a:rPr>
              <a:t>shift</a:t>
            </a:r>
            <a:r>
              <a:rPr lang="sv-SE" sz="2250">
                <a:solidFill>
                  <a:schemeClr val="tx1"/>
                </a:solidFill>
              </a:rPr>
              <a:t>: </a:t>
            </a:r>
            <a:br>
              <a:rPr lang="sv-SE" sz="2250">
                <a:solidFill>
                  <a:schemeClr val="tx1"/>
                </a:solidFill>
              </a:rPr>
            </a:br>
            <a:r>
              <a:rPr lang="sv-SE" sz="2250" err="1">
                <a:solidFill>
                  <a:schemeClr val="tx1"/>
                </a:solidFill>
              </a:rPr>
              <a:t>applying</a:t>
            </a:r>
            <a:r>
              <a:rPr lang="sv-SE" sz="2250">
                <a:solidFill>
                  <a:schemeClr val="tx1"/>
                </a:solidFill>
              </a:rPr>
              <a:t> the same </a:t>
            </a:r>
            <a:r>
              <a:rPr lang="sv-SE" sz="2250" err="1">
                <a:solidFill>
                  <a:schemeClr val="tx1"/>
                </a:solidFill>
              </a:rPr>
              <a:t>scientific</a:t>
            </a:r>
            <a:r>
              <a:rPr lang="sv-SE" sz="2250">
                <a:solidFill>
                  <a:schemeClr val="tx1"/>
                </a:solidFill>
              </a:rPr>
              <a:t> </a:t>
            </a:r>
            <a:r>
              <a:rPr lang="sv-SE" sz="2250" err="1">
                <a:solidFill>
                  <a:schemeClr val="tx1"/>
                </a:solidFill>
              </a:rPr>
              <a:t>rigour</a:t>
            </a:r>
            <a:r>
              <a:rPr lang="sv-SE" sz="2250">
                <a:solidFill>
                  <a:schemeClr val="tx1"/>
                </a:solidFill>
              </a:rPr>
              <a:t> to incision </a:t>
            </a:r>
            <a:r>
              <a:rPr lang="sv-SE" sz="2250" err="1">
                <a:solidFill>
                  <a:schemeClr val="tx1"/>
                </a:solidFill>
              </a:rPr>
              <a:t>care</a:t>
            </a:r>
            <a:r>
              <a:rPr lang="sv-SE" sz="2250">
                <a:solidFill>
                  <a:schemeClr val="tx1"/>
                </a:solidFill>
              </a:rPr>
              <a:t> as to surgery</a:t>
            </a:r>
          </a:p>
        </p:txBody>
      </p:sp>
      <p:grpSp>
        <p:nvGrpSpPr>
          <p:cNvPr id="11" name="Group 18">
            <a:extLst>
              <a:ext uri="{FF2B5EF4-FFF2-40B4-BE49-F238E27FC236}">
                <a16:creationId xmlns:a16="http://schemas.microsoft.com/office/drawing/2014/main" id="{6647002E-F784-5C44-C156-9B76A7A5403D}"/>
              </a:ext>
            </a:extLst>
          </p:cNvPr>
          <p:cNvGrpSpPr/>
          <p:nvPr/>
        </p:nvGrpSpPr>
        <p:grpSpPr>
          <a:xfrm>
            <a:off x="4518467" y="1224651"/>
            <a:ext cx="4294049" cy="1506145"/>
            <a:chOff x="6024623" y="1632867"/>
            <a:chExt cx="5725398" cy="200819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A2BCAB-0AFE-8D00-A5A3-869C4ABE4575}"/>
                </a:ext>
              </a:extLst>
            </p:cNvPr>
            <p:cNvSpPr txBox="1"/>
            <p:nvPr/>
          </p:nvSpPr>
          <p:spPr>
            <a:xfrm>
              <a:off x="6024623" y="2922910"/>
              <a:ext cx="3078009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500">
                  <a:solidFill>
                    <a:schemeClr val="accent2"/>
                  </a:solidFill>
                </a:rPr>
                <a:t>High-risk patients need extra protection – no compromise. </a:t>
              </a:r>
            </a:p>
          </p:txBody>
        </p:sp>
        <p:sp>
          <p:nvSpPr>
            <p:cNvPr id="17" name="TextBox 1">
              <a:extLst>
                <a:ext uri="{FF2B5EF4-FFF2-40B4-BE49-F238E27FC236}">
                  <a16:creationId xmlns:a16="http://schemas.microsoft.com/office/drawing/2014/main" id="{1782EBD1-3E90-1261-7647-DA0191D36D7C}"/>
                </a:ext>
              </a:extLst>
            </p:cNvPr>
            <p:cNvSpPr txBox="1"/>
            <p:nvPr/>
          </p:nvSpPr>
          <p:spPr>
            <a:xfrm>
              <a:off x="6024624" y="1906380"/>
              <a:ext cx="5725397" cy="8617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200" spc="-30">
                  <a:solidFill>
                    <a:schemeClr val="accent2"/>
                  </a:solidFill>
                  <a:latin typeface="+mj-lt"/>
                </a:rPr>
                <a:t>Step-up approach: </a:t>
              </a:r>
            </a:p>
            <a:p>
              <a:r>
                <a:rPr lang="sv-SE" sz="1200" spc="-30" err="1">
                  <a:solidFill>
                    <a:schemeClr val="accent2"/>
                  </a:solidFill>
                </a:rPr>
                <a:t>C</a:t>
              </a:r>
              <a:r>
                <a:rPr lang="sv-SE" sz="1200" err="1">
                  <a:solidFill>
                    <a:schemeClr val="accent2"/>
                  </a:solidFill>
                </a:rPr>
                <a:t>losed</a:t>
              </a:r>
              <a:r>
                <a:rPr lang="sv-SE" sz="1200">
                  <a:solidFill>
                    <a:schemeClr val="accent2"/>
                  </a:solidFill>
                </a:rPr>
                <a:t> </a:t>
              </a:r>
              <a:r>
                <a:rPr lang="sv-SE" sz="1200" err="1">
                  <a:solidFill>
                    <a:schemeClr val="accent2"/>
                  </a:solidFill>
                </a:rPr>
                <a:t>incision</a:t>
              </a:r>
              <a:r>
                <a:rPr lang="sv-SE" sz="1200">
                  <a:solidFill>
                    <a:schemeClr val="accent2"/>
                  </a:solidFill>
                </a:rPr>
                <a:t> negative </a:t>
              </a:r>
              <a:r>
                <a:rPr lang="sv-SE" sz="1200" err="1">
                  <a:solidFill>
                    <a:schemeClr val="accent2"/>
                  </a:solidFill>
                </a:rPr>
                <a:t>pressure</a:t>
              </a:r>
              <a:r>
                <a:rPr lang="sv-SE" sz="1200">
                  <a:solidFill>
                    <a:schemeClr val="accent2"/>
                  </a:solidFill>
                </a:rPr>
                <a:t> </a:t>
              </a:r>
              <a:r>
                <a:rPr lang="sv-SE" sz="1200" err="1">
                  <a:solidFill>
                    <a:schemeClr val="accent2"/>
                  </a:solidFill>
                </a:rPr>
                <a:t>therapy</a:t>
              </a:r>
              <a:endParaRPr lang="sv-SE" sz="1200">
                <a:solidFill>
                  <a:schemeClr val="accent2"/>
                </a:solidFill>
              </a:endParaRPr>
            </a:p>
            <a:p>
              <a:pPr algn="l"/>
              <a:endParaRPr lang="en-GB" spc="-3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FC27F7A9-B96F-F00A-A47B-F33CDA22AB64}"/>
                </a:ext>
              </a:extLst>
            </p:cNvPr>
            <p:cNvSpPr txBox="1"/>
            <p:nvPr/>
          </p:nvSpPr>
          <p:spPr>
            <a:xfrm>
              <a:off x="10704938" y="3348673"/>
              <a:ext cx="104508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sv-SE"/>
              </a:defPPr>
              <a:lvl1pPr>
                <a:defRPr sz="3600">
                  <a:latin typeface="Molnlycke Sans Medium" pitchFamily="2" charset="77"/>
                </a:defRPr>
              </a:lvl1pPr>
            </a:lstStyle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825" err="1">
                  <a:solidFill>
                    <a:schemeClr val="accent2"/>
                  </a:solidFill>
                  <a:latin typeface="Molnlycke Sans Light"/>
                </a:rPr>
                <a:t>Avance</a:t>
              </a:r>
              <a:r>
                <a:rPr lang="en-GB" sz="825">
                  <a:solidFill>
                    <a:schemeClr val="accent2"/>
                  </a:solidFill>
                  <a:latin typeface="Molnlycke Sans Light"/>
                </a:rPr>
                <a:t>® Solo</a:t>
              </a:r>
            </a:p>
          </p:txBody>
        </p:sp>
        <p:pic>
          <p:nvPicPr>
            <p:cNvPr id="19" name="Bildobjekt 18" descr="En bild som visar kabel, öronmussla&#10;&#10;AI-genererat innehåll kan vara felaktigt.">
              <a:extLst>
                <a:ext uri="{FF2B5EF4-FFF2-40B4-BE49-F238E27FC236}">
                  <a16:creationId xmlns:a16="http://schemas.microsoft.com/office/drawing/2014/main" id="{F41A76CB-8A56-E929-BBF2-6FE81E8B4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90189" y="1632867"/>
              <a:ext cx="1977415" cy="1977415"/>
            </a:xfrm>
            <a:prstGeom prst="rect">
              <a:avLst/>
            </a:prstGeom>
          </p:spPr>
        </p:pic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9A142B4C-6EA4-0551-D287-614829ACFB23}"/>
              </a:ext>
            </a:extLst>
          </p:cNvPr>
          <p:cNvSpPr txBox="1"/>
          <p:nvPr/>
        </p:nvSpPr>
        <p:spPr>
          <a:xfrm>
            <a:off x="422033" y="4221561"/>
            <a:ext cx="476702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500">
                <a:solidFill>
                  <a:schemeClr val="accent2"/>
                </a:solidFill>
              </a:rPr>
              <a:t>Every patient deserves an advanced </a:t>
            </a:r>
            <a:br>
              <a:rPr lang="en-GB" sz="1500">
                <a:solidFill>
                  <a:schemeClr val="accent2"/>
                </a:solidFill>
              </a:rPr>
            </a:br>
            <a:r>
              <a:rPr lang="en-GB" sz="1500">
                <a:solidFill>
                  <a:schemeClr val="accent2"/>
                </a:solidFill>
              </a:rPr>
              <a:t>post-operative dressing – no exceptions.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F53A4495-8336-1F0A-B932-AF38BBF9A69F}"/>
              </a:ext>
            </a:extLst>
          </p:cNvPr>
          <p:cNvSpPr txBox="1"/>
          <p:nvPr/>
        </p:nvSpPr>
        <p:spPr>
          <a:xfrm>
            <a:off x="422032" y="3079187"/>
            <a:ext cx="26644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200" spc="-30">
                <a:solidFill>
                  <a:schemeClr val="accent2"/>
                </a:solidFill>
                <a:latin typeface="+mj-lt"/>
              </a:rPr>
              <a:t>Baseline: </a:t>
            </a:r>
          </a:p>
          <a:p>
            <a:pPr algn="l"/>
            <a:r>
              <a:rPr lang="en-GB" sz="1200" spc="-30">
                <a:solidFill>
                  <a:schemeClr val="accent2"/>
                </a:solidFill>
              </a:rPr>
              <a:t>Advanced surgical dressing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F7853E51-4B9F-00FD-D0C6-0D95EAC2D0EE}"/>
              </a:ext>
            </a:extLst>
          </p:cNvPr>
          <p:cNvSpPr txBox="1"/>
          <p:nvPr/>
        </p:nvSpPr>
        <p:spPr>
          <a:xfrm>
            <a:off x="7423848" y="4525195"/>
            <a:ext cx="1413379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825">
                <a:solidFill>
                  <a:schemeClr val="accent2"/>
                </a:solidFill>
                <a:latin typeface="Molnlycke Sans Light"/>
              </a:rPr>
              <a:t>Mepilex® Border Post-Op</a:t>
            </a:r>
          </a:p>
        </p:txBody>
      </p:sp>
      <p:pic>
        <p:nvPicPr>
          <p:cNvPr id="28" name="Bildobjekt 27" descr="En bild som visar logotyp, skiss, Grafik, skärmbild&#10;&#10;AI-genererat innehåll kan vara felaktigt.">
            <a:extLst>
              <a:ext uri="{FF2B5EF4-FFF2-40B4-BE49-F238E27FC236}">
                <a16:creationId xmlns:a16="http://schemas.microsoft.com/office/drawing/2014/main" id="{9AF49FCE-D2CC-FEC4-206B-401F381F81F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396" r="3374" b="33094"/>
          <a:stretch>
            <a:fillRect/>
          </a:stretch>
        </p:blipFill>
        <p:spPr>
          <a:xfrm>
            <a:off x="4936268" y="2941737"/>
            <a:ext cx="3876248" cy="162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2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person standing in front of a hospital bed&#10;&#10;Description automatically generated">
            <a:extLst>
              <a:ext uri="{FF2B5EF4-FFF2-40B4-BE49-F238E27FC236}">
                <a16:creationId xmlns:a16="http://schemas.microsoft.com/office/drawing/2014/main" id="{31202D9C-E35D-1871-C46B-26BFF3AB8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946" r="22381"/>
          <a:stretch/>
        </p:blipFill>
        <p:spPr>
          <a:xfrm>
            <a:off x="5899423" y="0"/>
            <a:ext cx="3244577" cy="5143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6713" y="403994"/>
            <a:ext cx="8410575" cy="4595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b="0">
                <a:solidFill>
                  <a:schemeClr val="accent2"/>
                </a:solidFill>
              </a:rPr>
              <a:t>Mepilex Border Post-Op</a:t>
            </a:r>
            <a:endParaRPr lang="en-US" b="0">
              <a:solidFill>
                <a:schemeClr val="accent2"/>
              </a:solidFill>
            </a:endParaRPr>
          </a:p>
        </p:txBody>
      </p:sp>
      <p:pic>
        <p:nvPicPr>
          <p:cNvPr id="21" name="Bildobjekt 15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DD242C34-8ABD-6B46-61FE-416451A3DF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04" y="2177192"/>
            <a:ext cx="5010563" cy="2507445"/>
          </a:xfrm>
          <a:prstGeom prst="rect">
            <a:avLst/>
          </a:prstGeom>
        </p:spPr>
      </p:pic>
      <p:sp>
        <p:nvSpPr>
          <p:cNvPr id="38" name="TextBox 19">
            <a:extLst>
              <a:ext uri="{FF2B5EF4-FFF2-40B4-BE49-F238E27FC236}">
                <a16:creationId xmlns:a16="http://schemas.microsoft.com/office/drawing/2014/main" id="{A8C46880-FF5A-63F2-6478-DC2D018B77AF}"/>
              </a:ext>
            </a:extLst>
          </p:cNvPr>
          <p:cNvSpPr txBox="1"/>
          <p:nvPr/>
        </p:nvSpPr>
        <p:spPr>
          <a:xfrm>
            <a:off x="295205" y="693861"/>
            <a:ext cx="4742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accent1"/>
                </a:solidFill>
                <a:effectLst/>
                <a:latin typeface="+mj-lt"/>
              </a:rPr>
              <a:t>A </a:t>
            </a:r>
            <a:r>
              <a:rPr lang="sv-SE" sz="2000" err="1">
                <a:solidFill>
                  <a:schemeClr val="accent1"/>
                </a:solidFill>
                <a:effectLst/>
                <a:latin typeface="+mj-lt"/>
              </a:rPr>
              <a:t>wide</a:t>
            </a:r>
            <a:r>
              <a:rPr lang="sv-SE" sz="2000">
                <a:solidFill>
                  <a:schemeClr val="accent1"/>
                </a:solidFill>
                <a:effectLst/>
                <a:latin typeface="+mj-lt"/>
              </a:rPr>
              <a:t> </a:t>
            </a:r>
            <a:r>
              <a:rPr lang="sv-SE" sz="2000" err="1">
                <a:solidFill>
                  <a:schemeClr val="accent1"/>
                </a:solidFill>
                <a:effectLst/>
                <a:latin typeface="+mj-lt"/>
              </a:rPr>
              <a:t>product</a:t>
            </a:r>
            <a:r>
              <a:rPr lang="sv-SE" sz="2000">
                <a:solidFill>
                  <a:schemeClr val="accent1"/>
                </a:solidFill>
                <a:effectLst/>
                <a:latin typeface="+mj-lt"/>
              </a:rPr>
              <a:t> </a:t>
            </a:r>
            <a:r>
              <a:rPr lang="sv-SE" sz="2000" err="1">
                <a:solidFill>
                  <a:schemeClr val="accent1"/>
                </a:solidFill>
                <a:effectLst/>
                <a:latin typeface="+mj-lt"/>
              </a:rPr>
              <a:t>assortment</a:t>
            </a:r>
            <a:endParaRPr lang="sv-SE" sz="2000">
              <a:solidFill>
                <a:schemeClr val="accent1"/>
              </a:solidFill>
              <a:effectLst/>
              <a:latin typeface="+mj-lt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71BF6E15-946C-1D0A-3867-28354A348EEA}"/>
              </a:ext>
            </a:extLst>
          </p:cNvPr>
          <p:cNvGrpSpPr/>
          <p:nvPr/>
        </p:nvGrpSpPr>
        <p:grpSpPr>
          <a:xfrm>
            <a:off x="135166" y="1383838"/>
            <a:ext cx="5550790" cy="513541"/>
            <a:chOff x="141604" y="3488628"/>
            <a:chExt cx="5550790" cy="51354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9C3D3F1-21D4-E521-C6F5-2D36BB986798}"/>
                </a:ext>
              </a:extLst>
            </p:cNvPr>
            <p:cNvSpPr txBox="1"/>
            <p:nvPr/>
          </p:nvSpPr>
          <p:spPr>
            <a:xfrm>
              <a:off x="992399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496100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cxnSp>
          <p:nvCxnSpPr>
            <p:cNvPr id="59" name="Rak 5">
              <a:extLst>
                <a:ext uri="{FF2B5EF4-FFF2-40B4-BE49-F238E27FC236}">
                  <a16:creationId xmlns:a16="http://schemas.microsoft.com/office/drawing/2014/main" id="{766DE39E-1FF7-F345-D4CD-C6C18A31CBFF}"/>
                </a:ext>
              </a:extLst>
            </p:cNvPr>
            <p:cNvCxnSpPr>
              <a:cxnSpLocks/>
            </p:cNvCxnSpPr>
            <p:nvPr/>
          </p:nvCxnSpPr>
          <p:spPr>
            <a:xfrm>
              <a:off x="987237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9" name="Rak 7">
              <a:extLst>
                <a:ext uri="{FF2B5EF4-FFF2-40B4-BE49-F238E27FC236}">
                  <a16:creationId xmlns:a16="http://schemas.microsoft.com/office/drawing/2014/main" id="{DDD2CE33-2FE1-DA97-8414-D0EA9EF6633B}"/>
                </a:ext>
              </a:extLst>
            </p:cNvPr>
            <p:cNvCxnSpPr>
              <a:cxnSpLocks/>
            </p:cNvCxnSpPr>
            <p:nvPr/>
          </p:nvCxnSpPr>
          <p:spPr>
            <a:xfrm>
              <a:off x="417142" y="3739455"/>
              <a:ext cx="5275252" cy="13269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A03BC68-8E43-99DA-3C39-B05B98F39ADB}"/>
                </a:ext>
              </a:extLst>
            </p:cNvPr>
            <p:cNvSpPr txBox="1"/>
            <p:nvPr/>
          </p:nvSpPr>
          <p:spPr>
            <a:xfrm>
              <a:off x="2191566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496200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DDD409D-E530-F321-B934-83FBC6058622}"/>
                </a:ext>
              </a:extLst>
            </p:cNvPr>
            <p:cNvSpPr txBox="1"/>
            <p:nvPr/>
          </p:nvSpPr>
          <p:spPr>
            <a:xfrm>
              <a:off x="2774569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496300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27C003C-EAF9-8B6C-7AED-845F69DE4AD8}"/>
                </a:ext>
              </a:extLst>
            </p:cNvPr>
            <p:cNvSpPr txBox="1"/>
            <p:nvPr/>
          </p:nvSpPr>
          <p:spPr>
            <a:xfrm>
              <a:off x="3363030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496400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B3E6F95-F901-ADAA-8F43-586757152F7D}"/>
                </a:ext>
              </a:extLst>
            </p:cNvPr>
            <p:cNvSpPr txBox="1"/>
            <p:nvPr/>
          </p:nvSpPr>
          <p:spPr>
            <a:xfrm>
              <a:off x="3948921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496450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896D3E7-265F-CBDF-FC78-223CB0E383D4}"/>
                </a:ext>
              </a:extLst>
            </p:cNvPr>
            <p:cNvSpPr txBox="1"/>
            <p:nvPr/>
          </p:nvSpPr>
          <p:spPr>
            <a:xfrm>
              <a:off x="4532236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496600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F3BE009-6422-EAAB-43D3-1B8FEFC5B62B}"/>
                </a:ext>
              </a:extLst>
            </p:cNvPr>
            <p:cNvSpPr txBox="1"/>
            <p:nvPr/>
          </p:nvSpPr>
          <p:spPr>
            <a:xfrm>
              <a:off x="5116394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496650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1267E02-06A3-C966-00CC-431392F5575E}"/>
                </a:ext>
              </a:extLst>
            </p:cNvPr>
            <p:cNvSpPr txBox="1"/>
            <p:nvPr/>
          </p:nvSpPr>
          <p:spPr>
            <a:xfrm>
              <a:off x="314521" y="3495067"/>
              <a:ext cx="6700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000" err="1">
                  <a:solidFill>
                    <a:schemeClr val="accent1"/>
                  </a:solidFill>
                  <a:latin typeface="Molnlycke Sans" pitchFamily="2" charset="77"/>
                </a:rPr>
                <a:t>Art.No</a:t>
              </a:r>
              <a:r>
                <a:rPr lang="sv-SE" sz="1000">
                  <a:solidFill>
                    <a:schemeClr val="accent1"/>
                  </a:solidFill>
                  <a:latin typeface="Molnlycke Sans" pitchFamily="2" charset="77"/>
                </a:rPr>
                <a:t>:</a:t>
              </a:r>
              <a:endParaRPr lang="en-SE" sz="1000">
                <a:solidFill>
                  <a:schemeClr val="accent1"/>
                </a:solidFill>
                <a:latin typeface="Molnlycke Sans" pitchFamily="2" charset="77"/>
              </a:endParaRPr>
            </a:p>
          </p:txBody>
        </p:sp>
        <p:cxnSp>
          <p:nvCxnSpPr>
            <p:cNvPr id="80" name="Rak 5">
              <a:extLst>
                <a:ext uri="{FF2B5EF4-FFF2-40B4-BE49-F238E27FC236}">
                  <a16:creationId xmlns:a16="http://schemas.microsoft.com/office/drawing/2014/main" id="{F828D400-210B-6BA1-5117-A4AB29F89FBB}"/>
                </a:ext>
              </a:extLst>
            </p:cNvPr>
            <p:cNvCxnSpPr>
              <a:cxnSpLocks/>
            </p:cNvCxnSpPr>
            <p:nvPr/>
          </p:nvCxnSpPr>
          <p:spPr>
            <a:xfrm>
              <a:off x="1573012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1" name="Rak 5">
              <a:extLst>
                <a:ext uri="{FF2B5EF4-FFF2-40B4-BE49-F238E27FC236}">
                  <a16:creationId xmlns:a16="http://schemas.microsoft.com/office/drawing/2014/main" id="{007D6F78-97DA-6B40-F762-D346D1AD14BB}"/>
                </a:ext>
              </a:extLst>
            </p:cNvPr>
            <p:cNvCxnSpPr>
              <a:cxnSpLocks/>
            </p:cNvCxnSpPr>
            <p:nvPr/>
          </p:nvCxnSpPr>
          <p:spPr>
            <a:xfrm>
              <a:off x="2158787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2" name="Rak 5">
              <a:extLst>
                <a:ext uri="{FF2B5EF4-FFF2-40B4-BE49-F238E27FC236}">
                  <a16:creationId xmlns:a16="http://schemas.microsoft.com/office/drawing/2014/main" id="{44F0809D-EB86-06FE-9B10-50D850CDA2B4}"/>
                </a:ext>
              </a:extLst>
            </p:cNvPr>
            <p:cNvCxnSpPr>
              <a:cxnSpLocks/>
            </p:cNvCxnSpPr>
            <p:nvPr/>
          </p:nvCxnSpPr>
          <p:spPr>
            <a:xfrm>
              <a:off x="2744562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3" name="Rak 5">
              <a:extLst>
                <a:ext uri="{FF2B5EF4-FFF2-40B4-BE49-F238E27FC236}">
                  <a16:creationId xmlns:a16="http://schemas.microsoft.com/office/drawing/2014/main" id="{54DA8EDD-EC03-FF62-E552-42AD9428C41A}"/>
                </a:ext>
              </a:extLst>
            </p:cNvPr>
            <p:cNvCxnSpPr>
              <a:cxnSpLocks/>
            </p:cNvCxnSpPr>
            <p:nvPr/>
          </p:nvCxnSpPr>
          <p:spPr>
            <a:xfrm>
              <a:off x="3330337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4" name="Rak 5">
              <a:extLst>
                <a:ext uri="{FF2B5EF4-FFF2-40B4-BE49-F238E27FC236}">
                  <a16:creationId xmlns:a16="http://schemas.microsoft.com/office/drawing/2014/main" id="{78705638-6191-FB09-D3DB-4A5A1782D1E7}"/>
                </a:ext>
              </a:extLst>
            </p:cNvPr>
            <p:cNvCxnSpPr>
              <a:cxnSpLocks/>
            </p:cNvCxnSpPr>
            <p:nvPr/>
          </p:nvCxnSpPr>
          <p:spPr>
            <a:xfrm>
              <a:off x="3916112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5" name="Rak 5">
              <a:extLst>
                <a:ext uri="{FF2B5EF4-FFF2-40B4-BE49-F238E27FC236}">
                  <a16:creationId xmlns:a16="http://schemas.microsoft.com/office/drawing/2014/main" id="{3088FD1D-61DF-9574-AAE5-1D41B593E5D4}"/>
                </a:ext>
              </a:extLst>
            </p:cNvPr>
            <p:cNvCxnSpPr>
              <a:cxnSpLocks/>
            </p:cNvCxnSpPr>
            <p:nvPr/>
          </p:nvCxnSpPr>
          <p:spPr>
            <a:xfrm>
              <a:off x="4501889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21C0E58-4BFD-7275-6209-43E5772DA0FC}"/>
                </a:ext>
              </a:extLst>
            </p:cNvPr>
            <p:cNvSpPr txBox="1"/>
            <p:nvPr/>
          </p:nvSpPr>
          <p:spPr>
            <a:xfrm>
              <a:off x="977760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6x8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F0AC91D-71E7-D855-BF16-6CF850829B0E}"/>
                </a:ext>
              </a:extLst>
            </p:cNvPr>
            <p:cNvSpPr txBox="1"/>
            <p:nvPr/>
          </p:nvSpPr>
          <p:spPr>
            <a:xfrm>
              <a:off x="2191566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9x10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DE984F3-08FA-4E99-804E-43D0F4CEFF84}"/>
                </a:ext>
              </a:extLst>
            </p:cNvPr>
            <p:cNvSpPr txBox="1"/>
            <p:nvPr/>
          </p:nvSpPr>
          <p:spPr>
            <a:xfrm>
              <a:off x="2774569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10x15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6319A0D-A20E-2DEE-CEFE-95E83973FC60}"/>
                </a:ext>
              </a:extLst>
            </p:cNvPr>
            <p:cNvSpPr txBox="1"/>
            <p:nvPr/>
          </p:nvSpPr>
          <p:spPr>
            <a:xfrm>
              <a:off x="3363030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10x20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34DB51E-1B6C-B709-64C8-08F88DA0C49D}"/>
                </a:ext>
              </a:extLst>
            </p:cNvPr>
            <p:cNvSpPr txBox="1"/>
            <p:nvPr/>
          </p:nvSpPr>
          <p:spPr>
            <a:xfrm>
              <a:off x="3948921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10x25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CC96198-9A09-B149-7C84-CE29F2CF5BF7}"/>
                </a:ext>
              </a:extLst>
            </p:cNvPr>
            <p:cNvSpPr txBox="1"/>
            <p:nvPr/>
          </p:nvSpPr>
          <p:spPr>
            <a:xfrm>
              <a:off x="4532236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10x30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E6C1283-45EC-2846-EA34-19CFE7254055}"/>
                </a:ext>
              </a:extLst>
            </p:cNvPr>
            <p:cNvSpPr txBox="1"/>
            <p:nvPr/>
          </p:nvSpPr>
          <p:spPr>
            <a:xfrm>
              <a:off x="5116394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10x35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71C3F25-CEDC-A274-C879-5810DDD2BA75}"/>
                </a:ext>
              </a:extLst>
            </p:cNvPr>
            <p:cNvSpPr txBox="1"/>
            <p:nvPr/>
          </p:nvSpPr>
          <p:spPr>
            <a:xfrm>
              <a:off x="141604" y="3752724"/>
              <a:ext cx="8429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000" err="1">
                  <a:solidFill>
                    <a:schemeClr val="accent1"/>
                  </a:solidFill>
                  <a:latin typeface="Molnlycke Sans" pitchFamily="2" charset="77"/>
                </a:rPr>
                <a:t>Size</a:t>
              </a:r>
              <a:r>
                <a:rPr lang="sv-SE" sz="1000">
                  <a:solidFill>
                    <a:schemeClr val="accent1"/>
                  </a:solidFill>
                  <a:latin typeface="Molnlycke Sans" pitchFamily="2" charset="77"/>
                </a:rPr>
                <a:t> (cm):</a:t>
              </a:r>
              <a:endParaRPr lang="en-SE" sz="1000">
                <a:solidFill>
                  <a:schemeClr val="accent1"/>
                </a:solidFill>
                <a:latin typeface="Molnlycke Sans" pitchFamily="2" charset="77"/>
              </a:endParaRPr>
            </a:p>
          </p:txBody>
        </p:sp>
        <p:sp>
          <p:nvSpPr>
            <p:cNvPr id="4" name="TextBox 42">
              <a:extLst>
                <a:ext uri="{FF2B5EF4-FFF2-40B4-BE49-F238E27FC236}">
                  <a16:creationId xmlns:a16="http://schemas.microsoft.com/office/drawing/2014/main" id="{7E1E4E62-3A59-40B5-46B3-E4D582B36D82}"/>
                </a:ext>
              </a:extLst>
            </p:cNvPr>
            <p:cNvSpPr txBox="1"/>
            <p:nvPr/>
          </p:nvSpPr>
          <p:spPr>
            <a:xfrm>
              <a:off x="1584070" y="3495067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>
                  <a:solidFill>
                    <a:schemeClr val="accent2"/>
                  </a:solidFill>
                </a:rPr>
                <a:t>496150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sp>
          <p:nvSpPr>
            <p:cNvPr id="5" name="TextBox 86">
              <a:extLst>
                <a:ext uri="{FF2B5EF4-FFF2-40B4-BE49-F238E27FC236}">
                  <a16:creationId xmlns:a16="http://schemas.microsoft.com/office/drawing/2014/main" id="{09EC9DEB-1E74-976D-192D-0F42DC0B5367}"/>
                </a:ext>
              </a:extLst>
            </p:cNvPr>
            <p:cNvSpPr txBox="1"/>
            <p:nvPr/>
          </p:nvSpPr>
          <p:spPr>
            <a:xfrm>
              <a:off x="1569431" y="3752724"/>
              <a:ext cx="57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>
                  <a:solidFill>
                    <a:schemeClr val="accent2"/>
                  </a:solidFill>
                </a:rPr>
                <a:t>6x12</a:t>
              </a:r>
              <a:endParaRPr lang="en-SE" sz="1000">
                <a:solidFill>
                  <a:schemeClr val="accent2"/>
                </a:solidFill>
              </a:endParaRPr>
            </a:p>
          </p:txBody>
        </p:sp>
        <p:cxnSp>
          <p:nvCxnSpPr>
            <p:cNvPr id="8" name="Rak 5">
              <a:extLst>
                <a:ext uri="{FF2B5EF4-FFF2-40B4-BE49-F238E27FC236}">
                  <a16:creationId xmlns:a16="http://schemas.microsoft.com/office/drawing/2014/main" id="{FDF8C494-F755-FEBE-7266-B0D868ADC7B7}"/>
                </a:ext>
              </a:extLst>
            </p:cNvPr>
            <p:cNvCxnSpPr>
              <a:cxnSpLocks/>
            </p:cNvCxnSpPr>
            <p:nvPr/>
          </p:nvCxnSpPr>
          <p:spPr>
            <a:xfrm>
              <a:off x="5093560" y="3488628"/>
              <a:ext cx="0" cy="513541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63ECD28-A504-6A38-8F46-6AE5D17C443F}"/>
              </a:ext>
            </a:extLst>
          </p:cNvPr>
          <p:cNvSpPr txBox="1">
            <a:spLocks/>
          </p:cNvSpPr>
          <p:nvPr/>
        </p:nvSpPr>
        <p:spPr>
          <a:xfrm>
            <a:off x="8126018" y="188667"/>
            <a:ext cx="757237" cy="363188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rtl="0" eaLnBrk="0" fontAlgn="base" hangingPunct="0">
              <a:spcBef>
                <a:spcPts val="1500"/>
              </a:spcBef>
              <a:spcAft>
                <a:spcPct val="0"/>
              </a:spcAft>
              <a:buFont typeface="Wingdings 3" pitchFamily="2" charset="2"/>
              <a:buNone/>
              <a:defRPr sz="100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6022" indent="-147638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157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3894" indent="-113110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97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7954" indent="-92869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82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631" indent="-84535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67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625" indent="-138113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41785" indent="-13216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3944" indent="-13216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12056" indent="-138113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94799025-D824-6013-202C-520645A33A81}"/>
              </a:ext>
            </a:extLst>
          </p:cNvPr>
          <p:cNvGrpSpPr/>
          <p:nvPr/>
        </p:nvGrpSpPr>
        <p:grpSpPr>
          <a:xfrm>
            <a:off x="6614473" y="3139492"/>
            <a:ext cx="2109561" cy="814314"/>
            <a:chOff x="6395842" y="1619503"/>
            <a:chExt cx="2109561" cy="814314"/>
          </a:xfrm>
        </p:grpSpPr>
        <p:sp>
          <p:nvSpPr>
            <p:cNvPr id="9" name="Rektangel med rundade hörn 8">
              <a:extLst>
                <a:ext uri="{FF2B5EF4-FFF2-40B4-BE49-F238E27FC236}">
                  <a16:creationId xmlns:a16="http://schemas.microsoft.com/office/drawing/2014/main" id="{4DF4B155-F3B9-C12B-1C9D-EA61C1A38C9B}"/>
                </a:ext>
              </a:extLst>
            </p:cNvPr>
            <p:cNvSpPr/>
            <p:nvPr/>
          </p:nvSpPr>
          <p:spPr>
            <a:xfrm>
              <a:off x="6395842" y="1619503"/>
              <a:ext cx="1824056" cy="814314"/>
            </a:xfrm>
            <a:prstGeom prst="roundRect">
              <a:avLst>
                <a:gd name="adj" fmla="val 694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00" err="1">
                <a:cs typeface="Arial" panose="020B0604020202020204" pitchFamily="34" charset="0"/>
              </a:endParaRPr>
            </a:p>
          </p:txBody>
        </p:sp>
        <p:sp>
          <p:nvSpPr>
            <p:cNvPr id="10" name="TextBox 20">
              <a:extLst>
                <a:ext uri="{FF2B5EF4-FFF2-40B4-BE49-F238E27FC236}">
                  <a16:creationId xmlns:a16="http://schemas.microsoft.com/office/drawing/2014/main" id="{DEA6D481-5718-CCB7-214D-E97A421A77FA}"/>
                </a:ext>
              </a:extLst>
            </p:cNvPr>
            <p:cNvSpPr txBox="1"/>
            <p:nvPr/>
          </p:nvSpPr>
          <p:spPr>
            <a:xfrm>
              <a:off x="6467195" y="1725515"/>
              <a:ext cx="2038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350">
                  <a:solidFill>
                    <a:schemeClr val="bg1"/>
                  </a:solidFill>
                  <a:effectLst/>
                  <a:latin typeface="+mn-lt"/>
                </a:rPr>
                <a:t>No patient </a:t>
              </a:r>
              <a:r>
                <a:rPr lang="sv-SE" sz="1350" err="1">
                  <a:solidFill>
                    <a:schemeClr val="bg1"/>
                  </a:solidFill>
                  <a:effectLst/>
                  <a:latin typeface="+mn-lt"/>
                </a:rPr>
                <a:t>deserves</a:t>
              </a:r>
              <a:r>
                <a:rPr lang="sv-SE" sz="1350">
                  <a:solidFill>
                    <a:schemeClr val="bg1"/>
                  </a:solidFill>
                  <a:effectLst/>
                  <a:latin typeface="+mn-lt"/>
                </a:rPr>
                <a:t> </a:t>
              </a:r>
              <a:r>
                <a:rPr lang="sv-SE" sz="1350" err="1">
                  <a:solidFill>
                    <a:schemeClr val="bg1"/>
                  </a:solidFill>
                  <a:effectLst/>
                  <a:latin typeface="+mn-lt"/>
                </a:rPr>
                <a:t>anything</a:t>
              </a:r>
              <a:r>
                <a:rPr lang="sv-SE" sz="1350">
                  <a:solidFill>
                    <a:schemeClr val="bg1"/>
                  </a:solidFill>
                  <a:effectLst/>
                  <a:latin typeface="+mn-lt"/>
                </a:rPr>
                <a:t> less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77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4340B9-3B61-4A6C-9309-AAF775B9F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66" y="466330"/>
            <a:ext cx="7143750" cy="459581"/>
          </a:xfrm>
        </p:spPr>
        <p:txBody>
          <a:bodyPr/>
          <a:lstStyle/>
          <a:p>
            <a:r>
              <a:rPr lang="sv-SE" err="1">
                <a:solidFill>
                  <a:schemeClr val="accent2"/>
                </a:solidFill>
                <a:latin typeface="Molnlycke Sans Light" pitchFamily="2" charset="77"/>
              </a:rPr>
              <a:t>References</a:t>
            </a:r>
            <a:endParaRPr lang="en-GB">
              <a:solidFill>
                <a:schemeClr val="accent2"/>
              </a:solidFill>
              <a:latin typeface="Molnlycke Sans Light" pitchFamily="2" charset="77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3636044B-C350-4733-9AC3-B0C7361C1FA2}"/>
              </a:ext>
            </a:extLst>
          </p:cNvPr>
          <p:cNvSpPr txBox="1">
            <a:spLocks/>
          </p:cNvSpPr>
          <p:nvPr/>
        </p:nvSpPr>
        <p:spPr>
          <a:xfrm>
            <a:off x="4355976" y="1058768"/>
            <a:ext cx="3557215" cy="36184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1pPr>
            <a:lvl2pPr marL="542925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2pPr>
            <a:lvl3pPr marL="808038" indent="-2651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3pPr>
            <a:lvl4pPr marL="1073150" indent="-2651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4pPr>
            <a:lvl5pPr marL="1338263" indent="-2651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900">
              <a:latin typeface="Molnlycke Sans Light" pitchFamily="2" charset="77"/>
            </a:endParaRPr>
          </a:p>
          <a:p>
            <a:pPr fontAlgn="auto">
              <a:lnSpc>
                <a:spcPct val="10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900">
              <a:latin typeface="Molnlycke Sans Light" pitchFamily="2" charset="77"/>
            </a:endParaRPr>
          </a:p>
          <a:p>
            <a:pPr fontAlgn="auto">
              <a:lnSpc>
                <a:spcPct val="10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900">
              <a:latin typeface="Molnlycke Sans Light" pitchFamily="2" charset="77"/>
            </a:endParaRPr>
          </a:p>
          <a:p>
            <a:pPr fontAlgn="auto">
              <a:lnSpc>
                <a:spcPct val="10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900">
              <a:latin typeface="Molnlycke Sans Light" pitchFamily="2" charset="77"/>
            </a:endParaRPr>
          </a:p>
          <a:p>
            <a:pPr fontAlgn="auto">
              <a:lnSpc>
                <a:spcPct val="10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900">
              <a:latin typeface="Molnlycke Sans Light" pitchFamily="2" charset="77"/>
            </a:endParaRPr>
          </a:p>
          <a:p>
            <a:pPr fontAlgn="auto">
              <a:lnSpc>
                <a:spcPct val="11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1050">
              <a:latin typeface="Molnlycke Sans Light" pitchFamily="2" charset="77"/>
            </a:endParaRPr>
          </a:p>
          <a:p>
            <a:pPr fontAlgn="auto">
              <a:lnSpc>
                <a:spcPct val="11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1050">
              <a:latin typeface="Molnlycke Sans Light" pitchFamily="2" charset="77"/>
            </a:endParaRPr>
          </a:p>
          <a:p>
            <a:pPr fontAlgn="auto">
              <a:lnSpc>
                <a:spcPct val="11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1050">
              <a:latin typeface="Molnlycke Sans Light" pitchFamily="2" charset="77"/>
            </a:endParaRPr>
          </a:p>
          <a:p>
            <a:pPr fontAlgn="auto">
              <a:lnSpc>
                <a:spcPct val="110000"/>
              </a:lnSpc>
              <a:spcAft>
                <a:spcPts val="900"/>
              </a:spcAft>
              <a:buClr>
                <a:schemeClr val="accent1"/>
              </a:buClr>
              <a:buFont typeface="+mj-lt"/>
              <a:buAutoNum type="arabicPeriod" startAt="7"/>
            </a:pPr>
            <a:endParaRPr lang="en-US" sz="1050">
              <a:latin typeface="Molnlycke Sans Light" pitchFamily="2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604ABE21-B3AC-FF84-83CC-32643622BBDE}"/>
              </a:ext>
            </a:extLst>
          </p:cNvPr>
          <p:cNvSpPr txBox="1">
            <a:spLocks/>
          </p:cNvSpPr>
          <p:nvPr/>
        </p:nvSpPr>
        <p:spPr>
          <a:xfrm>
            <a:off x="377666" y="1072215"/>
            <a:ext cx="8388668" cy="37098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1pPr>
            <a:lvl2pPr marL="542925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2pPr>
            <a:lvl3pPr marL="808038" indent="-2651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3pPr>
            <a:lvl4pPr marL="1073150" indent="-2651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4pPr>
            <a:lvl5pPr marL="1338263" indent="-2651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2"/>
                </a:solidFill>
                <a:latin typeface="MHC Din Light" panose="02000503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1100">
                <a:solidFill>
                  <a:schemeClr val="tx1"/>
                </a:solidFill>
                <a:latin typeface="+mn-lt"/>
              </a:rPr>
              <a:t>Ousey K. et al. Risk factors, prevention and management of wound blistering: a scoping review. Global Wound Care Journal, 2025.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1100">
                <a:solidFill>
                  <a:schemeClr val="tx1"/>
                </a:solidFill>
                <a:latin typeface="+mn-lt"/>
              </a:rPr>
              <a:t>Hou Y. et al. Incidence and impact of surgical site infections on length of stay and cost of care for patients undergoing open procedures. Surgery Open Science, 2023.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1100">
                <a:solidFill>
                  <a:schemeClr val="tx1"/>
                </a:solidFill>
                <a:latin typeface="+mn-lt"/>
              </a:rPr>
              <a:t>Southern K et al. Compliance with the ISWCAP checklist in a THR ERAS pathway – A snapshot audit. Clinical Nutrition, 2023.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GB" sz="1100">
                <a:solidFill>
                  <a:schemeClr val="tx1"/>
                </a:solidFill>
                <a:latin typeface="+mn-lt"/>
              </a:rPr>
              <a:t>External test at Nelson Laboratories (viral penetration test), Study Report 1064846-S01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GB" sz="1100" err="1">
                <a:solidFill>
                  <a:schemeClr val="tx1"/>
                </a:solidFill>
                <a:latin typeface="+mn-lt"/>
              </a:rPr>
              <a:t>Beele</a:t>
            </a:r>
            <a:r>
              <a:rPr lang="en-GB" sz="1100">
                <a:solidFill>
                  <a:schemeClr val="tx1"/>
                </a:solidFill>
                <a:latin typeface="+mn-lt"/>
              </a:rPr>
              <a:t> H. et al. A prospective randomized controlled clinical investigation comparing two post-operative wound dressings used after elective hip and knee replacement; Mepilex® Border Post-Op versus Aquacel® Surgical. International Journal of Orthopaedic and Trauma Nursing, 2020.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GB" sz="1100">
                <a:solidFill>
                  <a:schemeClr val="tx1"/>
                </a:solidFill>
                <a:latin typeface="+mn-lt"/>
              </a:rPr>
              <a:t>Zarghooni, K. et al. Is the use of modern versus conventional wound dressings warranted after primary knee and hip arthroplasty? Acta </a:t>
            </a:r>
            <a:r>
              <a:rPr lang="en-GB" sz="1100" err="1">
                <a:solidFill>
                  <a:schemeClr val="tx1"/>
                </a:solidFill>
                <a:latin typeface="+mn-lt"/>
              </a:rPr>
              <a:t>Orthopaedica</a:t>
            </a:r>
            <a:r>
              <a:rPr lang="en-GB" sz="1100">
                <a:solidFill>
                  <a:schemeClr val="tx1"/>
                </a:solidFill>
                <a:latin typeface="+mn-lt"/>
              </a:rPr>
              <a:t> Belgica 2015.​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GB" sz="1100">
                <a:solidFill>
                  <a:schemeClr val="tx1"/>
                </a:solidFill>
                <a:latin typeface="+mn-lt"/>
              </a:rPr>
              <a:t>Bredow J. et al. Evaluation of Absorbent Versus Conventional Wound Dressing. A Randomized Controlled Study in Orthopaedic Surgery. Deutsche </a:t>
            </a:r>
            <a:r>
              <a:rPr lang="en-GB" sz="1100" err="1">
                <a:solidFill>
                  <a:schemeClr val="tx1"/>
                </a:solidFill>
                <a:latin typeface="+mn-lt"/>
              </a:rPr>
              <a:t>Arzteblatt</a:t>
            </a:r>
            <a:r>
              <a:rPr lang="en-GB" sz="1100">
                <a:solidFill>
                  <a:schemeClr val="tx1"/>
                </a:solidFill>
                <a:latin typeface="+mn-lt"/>
              </a:rPr>
              <a:t> International, 2018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GB" sz="1100">
                <a:solidFill>
                  <a:schemeClr val="tx1"/>
                </a:solidFill>
                <a:latin typeface="+mn-lt"/>
              </a:rPr>
              <a:t>Feili F. et al. A laboratory valuation of the fluid retention properties of post-operative absorbent dressings. Poster presentation at 5th Congress of the WUWHS, Florence, Italy, 2016.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da-DK" sz="1100">
                <a:solidFill>
                  <a:schemeClr val="tx1"/>
                </a:solidFill>
                <a:latin typeface="+mn-lt"/>
              </a:rPr>
              <a:t>Van Overschelde P, et </a:t>
            </a:r>
            <a:r>
              <a:rPr lang="en-US" sz="1100">
                <a:solidFill>
                  <a:schemeClr val="tx1"/>
                </a:solidFill>
                <a:latin typeface="+mn-lt"/>
              </a:rPr>
              <a:t>al. Undisturbed wound healing: a single centre retrospective study investigating patient reported outcomes and clinical validity of extended dressing wear time for incisional healing following orthopaedic surgery, the ARCTIS study. Journal of Wound Care, 2024.</a:t>
            </a:r>
            <a:r>
              <a:rPr lang="sv-SE" sz="110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1100">
                <a:solidFill>
                  <a:schemeClr val="tx1"/>
                </a:solidFill>
                <a:latin typeface="+mn-lt"/>
              </a:rPr>
              <a:t>Srivastava N. et al. Comparative efficacy of advanced and traditional wound dressings in post-operative orthopaedic care for hip and knee surgeries: A randomized controlled trial. Journal of Clinical Orthopaedics and Trauma, 2025.</a:t>
            </a:r>
          </a:p>
          <a:p>
            <a:pPr marL="304792" indent="-304792">
              <a:spcAft>
                <a:spcPts val="133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GB" sz="1100" err="1">
                <a:solidFill>
                  <a:schemeClr val="tx1"/>
                </a:solidFill>
                <a:latin typeface="+mn-lt"/>
              </a:rPr>
              <a:t>Peghetti</a:t>
            </a:r>
            <a:r>
              <a:rPr lang="en-GB" sz="1100">
                <a:solidFill>
                  <a:schemeClr val="tx1"/>
                </a:solidFill>
                <a:latin typeface="+mn-lt"/>
              </a:rPr>
              <a:t> A. Prevention of post-operative surgical site complications: A quality improvement project. Poster presentation at the EWMA congress, Krakow, 2018.</a:t>
            </a:r>
          </a:p>
        </p:txBody>
      </p:sp>
    </p:spTree>
    <p:extLst>
      <p:ext uri="{BB962C8B-B14F-4D97-AF65-F5344CB8AC3E}">
        <p14:creationId xmlns:p14="http://schemas.microsoft.com/office/powerpoint/2010/main" val="3861797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337B6B-F064-4A00-EEA7-349481FA4F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AE515-17A0-29E6-8BC8-AFC6FF938180}"/>
              </a:ext>
            </a:extLst>
          </p:cNvPr>
          <p:cNvSpPr txBox="1"/>
          <p:nvPr/>
        </p:nvSpPr>
        <p:spPr>
          <a:xfrm>
            <a:off x="249867" y="3642559"/>
            <a:ext cx="5606481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sv-SE" sz="3300" dirty="0">
              <a:solidFill>
                <a:srgbClr val="000000"/>
              </a:solidFill>
              <a:latin typeface="Molnlycke Sans" pitchFamily="2" charset="77"/>
            </a:endParaRPr>
          </a:p>
          <a:p>
            <a:endParaRPr lang="sv-SE" sz="900" dirty="0">
              <a:solidFill>
                <a:schemeClr val="bg1"/>
              </a:solidFill>
              <a:latin typeface="Molnlycke Sans" pitchFamily="2" charset="77"/>
            </a:endParaRPr>
          </a:p>
          <a:p>
            <a:r>
              <a:rPr lang="sv-SE" sz="900" dirty="0">
                <a:solidFill>
                  <a:schemeClr val="bg1"/>
                </a:solidFill>
                <a:latin typeface="Molnlycke Sans" pitchFamily="2" charset="77"/>
              </a:rPr>
              <a:t>Mölnlycke Health Care AB, P.O. Box 6, Entreprenörsstråket 21, SE-431 21 Mölndal Sweden. </a:t>
            </a:r>
            <a:r>
              <a:rPr lang="sv-SE" sz="900" dirty="0" err="1">
                <a:solidFill>
                  <a:schemeClr val="bg1"/>
                </a:solidFill>
                <a:latin typeface="Molnlycke Sans" pitchFamily="2" charset="77"/>
              </a:rPr>
              <a:t>Phone</a:t>
            </a:r>
            <a:r>
              <a:rPr lang="sv-SE" sz="900" dirty="0">
                <a:solidFill>
                  <a:schemeClr val="bg1"/>
                </a:solidFill>
                <a:latin typeface="Molnlycke Sans" pitchFamily="2" charset="77"/>
              </a:rPr>
              <a:t> + 46 31 722 30 00. </a:t>
            </a:r>
            <a:r>
              <a:rPr lang="en-US" sz="900" dirty="0">
                <a:solidFill>
                  <a:schemeClr val="bg1"/>
                </a:solidFill>
                <a:latin typeface="Molnlycke Sans" pitchFamily="2" charset="77"/>
              </a:rPr>
              <a:t>The Mölnlycke, </a:t>
            </a:r>
            <a:r>
              <a:rPr lang="en-US" sz="900" dirty="0" err="1">
                <a:solidFill>
                  <a:schemeClr val="bg1"/>
                </a:solidFill>
                <a:latin typeface="Molnlycke Sans" pitchFamily="2" charset="77"/>
              </a:rPr>
              <a:t>Safetac</a:t>
            </a:r>
            <a:r>
              <a:rPr lang="en-US" sz="900" dirty="0">
                <a:solidFill>
                  <a:schemeClr val="bg1"/>
                </a:solidFill>
                <a:latin typeface="Molnlycke Sans" pitchFamily="2" charset="77"/>
              </a:rPr>
              <a:t>, Mepilex, </a:t>
            </a:r>
            <a:r>
              <a:rPr lang="en-US" sz="900" dirty="0" err="1">
                <a:solidFill>
                  <a:schemeClr val="bg1"/>
                </a:solidFill>
                <a:latin typeface="Molnlycke Sans" pitchFamily="2" charset="77"/>
              </a:rPr>
              <a:t>Granudacyn</a:t>
            </a:r>
            <a:r>
              <a:rPr lang="en-US" sz="900" dirty="0">
                <a:solidFill>
                  <a:schemeClr val="bg1"/>
                </a:solidFill>
                <a:latin typeface="Molnlycke Sans" pitchFamily="2" charset="77"/>
              </a:rPr>
              <a:t>, Avance and Flex Technology trademarks, names </a:t>
            </a:r>
            <a:r>
              <a:rPr lang="en-US" sz="900">
                <a:solidFill>
                  <a:schemeClr val="bg1"/>
                </a:solidFill>
                <a:latin typeface="Molnlycke Sans" pitchFamily="2" charset="77"/>
              </a:rPr>
              <a:t>and logos </a:t>
            </a:r>
            <a:r>
              <a:rPr lang="en-US" sz="900" dirty="0">
                <a:solidFill>
                  <a:schemeClr val="bg1"/>
                </a:solidFill>
                <a:latin typeface="Molnlycke Sans" pitchFamily="2" charset="77"/>
              </a:rPr>
              <a:t>are registered globally to one or more of Mölnlycke Health Care Group of companies. </a:t>
            </a:r>
            <a:r>
              <a:rPr lang="sv-SE" sz="900" dirty="0">
                <a:solidFill>
                  <a:schemeClr val="bg1"/>
                </a:solidFill>
                <a:latin typeface="Molnlycke Sans" pitchFamily="2" charset="77"/>
              </a:rPr>
              <a:t>©2026Mölnlycke Health Care AB. All </a:t>
            </a:r>
            <a:r>
              <a:rPr lang="sv-SE" sz="900" dirty="0" err="1">
                <a:solidFill>
                  <a:schemeClr val="bg1"/>
                </a:solidFill>
                <a:latin typeface="Molnlycke Sans" pitchFamily="2" charset="77"/>
              </a:rPr>
              <a:t>rights</a:t>
            </a:r>
            <a:r>
              <a:rPr lang="sv-SE" sz="900" dirty="0">
                <a:solidFill>
                  <a:schemeClr val="bg1"/>
                </a:solidFill>
                <a:latin typeface="Molnlycke Sans" pitchFamily="2" charset="77"/>
              </a:rPr>
              <a:t> </a:t>
            </a:r>
            <a:r>
              <a:rPr lang="sv-SE" sz="900" dirty="0" err="1">
                <a:solidFill>
                  <a:schemeClr val="bg1"/>
                </a:solidFill>
                <a:latin typeface="Molnlycke Sans" pitchFamily="2" charset="77"/>
              </a:rPr>
              <a:t>reserved</a:t>
            </a:r>
            <a:r>
              <a:rPr lang="sv-SE" sz="900" dirty="0">
                <a:solidFill>
                  <a:schemeClr val="bg1"/>
                </a:solidFill>
                <a:latin typeface="Molnlycke Sans" pitchFamily="2" charset="77"/>
              </a:rPr>
              <a:t>. HQIM009417</a:t>
            </a:r>
          </a:p>
          <a:p>
            <a:endParaRPr lang="sv-SE" sz="900" dirty="0">
              <a:solidFill>
                <a:schemeClr val="bg1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1714C37-5755-8BA9-19FA-57AF610B7D4C}"/>
              </a:ext>
            </a:extLst>
          </p:cNvPr>
          <p:cNvSpPr txBox="1"/>
          <p:nvPr/>
        </p:nvSpPr>
        <p:spPr>
          <a:xfrm>
            <a:off x="484632" y="985766"/>
            <a:ext cx="4590288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6100" err="1">
                <a:solidFill>
                  <a:schemeClr val="bg1"/>
                </a:solidFill>
                <a:latin typeface="+mj-lt"/>
              </a:rPr>
              <a:t>Thank</a:t>
            </a:r>
            <a:r>
              <a:rPr lang="sv-SE" sz="6100">
                <a:solidFill>
                  <a:schemeClr val="bg1"/>
                </a:solidFill>
                <a:latin typeface="+mj-lt"/>
              </a:rPr>
              <a:t> </a:t>
            </a:r>
            <a:r>
              <a:rPr lang="sv-SE" sz="6100" err="1">
                <a:solidFill>
                  <a:schemeClr val="bg1"/>
                </a:solidFill>
                <a:latin typeface="+mj-lt"/>
              </a:rPr>
              <a:t>you</a:t>
            </a:r>
            <a:r>
              <a:rPr lang="sv-SE" sz="6100">
                <a:solidFill>
                  <a:schemeClr val="bg1"/>
                </a:solidFill>
                <a:latin typeface="+mj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57150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objekt 8">
            <a:extLst>
              <a:ext uri="{FF2B5EF4-FFF2-40B4-BE49-F238E27FC236}">
                <a16:creationId xmlns:a16="http://schemas.microsoft.com/office/drawing/2014/main" id="{242D4ACC-349F-FBA9-D605-16F83C81A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12" t="14854" r="74117" b="55286"/>
          <a:stretch>
            <a:fillRect/>
          </a:stretch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</p:spPr>
      </p:pic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2142E8B0-88B0-6D3B-6841-168E83929A3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84" imgH="486" progId="TCLayout.ActiveDocument.1">
                  <p:embed/>
                </p:oleObj>
              </mc:Choice>
              <mc:Fallback>
                <p:oleObj name="think-cell Slide" r:id="rId6" imgW="484" imgH="4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42E8B0-88B0-6D3B-6841-168E83929A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F1F11903-B9DF-8AFC-9D2F-5E9562254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78" y="376810"/>
            <a:ext cx="4616212" cy="991313"/>
          </a:xfrm>
        </p:spPr>
        <p:txBody>
          <a:bodyPr vert="horz"/>
          <a:lstStyle/>
          <a:p>
            <a:r>
              <a:rPr lang="en-GB"/>
              <a:t>Surgical site complications undermine your outcomes – prevention is vital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65B1DE-EB11-D717-49F1-E4AD17A67145}"/>
              </a:ext>
            </a:extLst>
          </p:cNvPr>
          <p:cNvGrpSpPr/>
          <p:nvPr/>
        </p:nvGrpSpPr>
        <p:grpSpPr>
          <a:xfrm>
            <a:off x="3209638" y="1882594"/>
            <a:ext cx="2169728" cy="2019948"/>
            <a:chOff x="6559872" y="2577858"/>
            <a:chExt cx="2892971" cy="2693264"/>
          </a:xfrm>
        </p:grpSpPr>
        <p:sp>
          <p:nvSpPr>
            <p:cNvPr id="22" name="Rektangel med rundade hörn 21">
              <a:extLst>
                <a:ext uri="{FF2B5EF4-FFF2-40B4-BE49-F238E27FC236}">
                  <a16:creationId xmlns:a16="http://schemas.microsoft.com/office/drawing/2014/main" id="{C1DDFD64-319A-9B90-B617-356C67B27739}"/>
                </a:ext>
              </a:extLst>
            </p:cNvPr>
            <p:cNvSpPr/>
            <p:nvPr/>
          </p:nvSpPr>
          <p:spPr>
            <a:xfrm>
              <a:off x="6559872" y="2577858"/>
              <a:ext cx="2892971" cy="2693264"/>
            </a:xfrm>
            <a:prstGeom prst="roundRect">
              <a:avLst>
                <a:gd name="adj" fmla="val 7134"/>
              </a:avLst>
            </a:prstGeom>
            <a:solidFill>
              <a:schemeClr val="tx2">
                <a:alpha val="8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75" err="1">
                <a:cs typeface="Arial" panose="020B0604020202020204" pitchFamily="34" charset="0"/>
              </a:endParaRPr>
            </a:p>
          </p:txBody>
        </p:sp>
        <p:sp>
          <p:nvSpPr>
            <p:cNvPr id="25" name="TextBox 6">
              <a:extLst>
                <a:ext uri="{FF2B5EF4-FFF2-40B4-BE49-F238E27FC236}">
                  <a16:creationId xmlns:a16="http://schemas.microsoft.com/office/drawing/2014/main" id="{C555FAA7-A177-E2D6-4192-07C86CB1B391}"/>
                </a:ext>
              </a:extLst>
            </p:cNvPr>
            <p:cNvSpPr txBox="1"/>
            <p:nvPr/>
          </p:nvSpPr>
          <p:spPr>
            <a:xfrm>
              <a:off x="7351949" y="3953669"/>
              <a:ext cx="1534598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defTabSz="914378">
                <a:spcAft>
                  <a:spcPts val="750"/>
                </a:spcAft>
                <a:buClr>
                  <a:srgbClr val="067A3C"/>
                </a:buClr>
                <a:defRPr/>
              </a:pPr>
              <a:r>
                <a:rPr lang="en-GB" sz="1200" kern="0">
                  <a:solidFill>
                    <a:schemeClr val="accent2"/>
                  </a:solidFill>
                  <a:latin typeface="+mj-lt"/>
                  <a:sym typeface="Helvetica Neue Medium"/>
                </a:rPr>
                <a:t>in hospital due to SSI</a:t>
              </a:r>
              <a:r>
                <a:rPr lang="en-GB" sz="1200" kern="0" baseline="30000">
                  <a:solidFill>
                    <a:schemeClr val="accent2"/>
                  </a:solidFill>
                  <a:latin typeface="+mj-lt"/>
                  <a:sym typeface="Helvetica Neue Medium"/>
                </a:rPr>
                <a:t>2</a:t>
              </a:r>
              <a:endParaRPr lang="en-GB" sz="1200" kern="0" baseline="3000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9E3E0A36-8262-1A37-E9DD-1AC4B3715D22}"/>
                </a:ext>
              </a:extLst>
            </p:cNvPr>
            <p:cNvSpPr txBox="1"/>
            <p:nvPr/>
          </p:nvSpPr>
          <p:spPr>
            <a:xfrm>
              <a:off x="7254224" y="3033653"/>
              <a:ext cx="1713350" cy="10464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defTabSz="914378">
                <a:spcAft>
                  <a:spcPts val="750"/>
                </a:spcAft>
                <a:buClr>
                  <a:srgbClr val="067A3C"/>
                </a:buClr>
                <a:defRPr/>
              </a:pPr>
              <a:r>
                <a:rPr lang="en-GB" sz="4500" kern="0">
                  <a:solidFill>
                    <a:schemeClr val="accent1"/>
                  </a:solidFill>
                </a:rPr>
                <a:t>11</a:t>
              </a:r>
            </a:p>
          </p:txBody>
        </p: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D912CC6D-A3FC-9E2F-BC6E-401D9111455D}"/>
                </a:ext>
              </a:extLst>
            </p:cNvPr>
            <p:cNvSpPr txBox="1"/>
            <p:nvPr/>
          </p:nvSpPr>
          <p:spPr>
            <a:xfrm>
              <a:off x="7904705" y="3212953"/>
              <a:ext cx="923601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sz="1500" b="1" kern="0">
                  <a:solidFill>
                    <a:schemeClr val="accent1"/>
                  </a:solidFill>
                </a:rPr>
                <a:t>extra</a:t>
              </a:r>
            </a:p>
            <a:p>
              <a:r>
                <a:rPr lang="en-GB" sz="1500" b="1" kern="0">
                  <a:solidFill>
                    <a:schemeClr val="accent1"/>
                  </a:solidFill>
                </a:rPr>
                <a:t>days</a:t>
              </a:r>
              <a:endParaRPr lang="en-GB" sz="1500">
                <a:solidFill>
                  <a:schemeClr val="accent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AC6D8C8-E965-F3CB-2EF9-79EBB89FFFB6}"/>
              </a:ext>
            </a:extLst>
          </p:cNvPr>
          <p:cNvGrpSpPr/>
          <p:nvPr/>
        </p:nvGrpSpPr>
        <p:grpSpPr>
          <a:xfrm>
            <a:off x="514444" y="1909619"/>
            <a:ext cx="2389814" cy="1992923"/>
            <a:chOff x="2966280" y="2613891"/>
            <a:chExt cx="3186418" cy="2657231"/>
          </a:xfrm>
        </p:grpSpPr>
        <p:sp>
          <p:nvSpPr>
            <p:cNvPr id="4" name="Rektangel med rundade hörn 3">
              <a:extLst>
                <a:ext uri="{FF2B5EF4-FFF2-40B4-BE49-F238E27FC236}">
                  <a16:creationId xmlns:a16="http://schemas.microsoft.com/office/drawing/2014/main" id="{426EBC33-5C6C-409C-CBAE-59DD7DDCD139}"/>
                </a:ext>
              </a:extLst>
            </p:cNvPr>
            <p:cNvSpPr/>
            <p:nvPr/>
          </p:nvSpPr>
          <p:spPr>
            <a:xfrm>
              <a:off x="2966280" y="2613891"/>
              <a:ext cx="2892971" cy="2657231"/>
            </a:xfrm>
            <a:prstGeom prst="roundRect">
              <a:avLst>
                <a:gd name="adj" fmla="val 7134"/>
              </a:avLst>
            </a:prstGeom>
            <a:solidFill>
              <a:schemeClr val="tx2">
                <a:alpha val="8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75" err="1">
                <a:cs typeface="Arial" panose="020B0604020202020204" pitchFamily="34" charset="0"/>
              </a:endParaRPr>
            </a:p>
          </p:txBody>
        </p:sp>
        <p:sp>
          <p:nvSpPr>
            <p:cNvPr id="21" name="TextBox 6">
              <a:extLst>
                <a:ext uri="{FF2B5EF4-FFF2-40B4-BE49-F238E27FC236}">
                  <a16:creationId xmlns:a16="http://schemas.microsoft.com/office/drawing/2014/main" id="{1FDCEA3A-657D-1FBE-EF16-16ECE7CF125C}"/>
                </a:ext>
              </a:extLst>
            </p:cNvPr>
            <p:cNvSpPr txBox="1"/>
            <p:nvPr/>
          </p:nvSpPr>
          <p:spPr>
            <a:xfrm>
              <a:off x="3405487" y="3011712"/>
              <a:ext cx="2006600" cy="10464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914378">
                <a:spcAft>
                  <a:spcPts val="750"/>
                </a:spcAft>
                <a:buClr>
                  <a:srgbClr val="067A3C"/>
                </a:buClr>
                <a:defRPr/>
              </a:pPr>
              <a:r>
                <a:rPr lang="en-GB" sz="4500" kern="0">
                  <a:solidFill>
                    <a:schemeClr val="accent1"/>
                  </a:solidFill>
                </a:rPr>
                <a:t>6</a:t>
              </a:r>
              <a:r>
                <a:rPr lang="en-GB" sz="4050" kern="0">
                  <a:solidFill>
                    <a:schemeClr val="accent1"/>
                  </a:solidFill>
                  <a:latin typeface="+mj-lt"/>
                </a:rPr>
                <a:t>  </a:t>
              </a:r>
              <a:r>
                <a:rPr lang="en-GB" kern="0">
                  <a:solidFill>
                    <a:schemeClr val="accent1"/>
                  </a:solidFill>
                  <a:latin typeface="+mj-lt"/>
                </a:rPr>
                <a:t>    </a:t>
              </a:r>
              <a:r>
                <a:rPr lang="en-GB" sz="4500" kern="0">
                  <a:solidFill>
                    <a:schemeClr val="accent1"/>
                  </a:solidFill>
                </a:rPr>
                <a:t>10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5687E3BD-FA66-1069-0809-E72BFEC6D64E}"/>
                </a:ext>
              </a:extLst>
            </p:cNvPr>
            <p:cNvSpPr txBox="1"/>
            <p:nvPr/>
          </p:nvSpPr>
          <p:spPr>
            <a:xfrm>
              <a:off x="4015041" y="3171267"/>
              <a:ext cx="672276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sz="1500" b="1" kern="0">
                  <a:solidFill>
                    <a:schemeClr val="accent1"/>
                  </a:solidFill>
                </a:rPr>
                <a:t>out</a:t>
              </a:r>
            </a:p>
            <a:p>
              <a:r>
                <a:rPr lang="en-GB" sz="1500" b="1" kern="0">
                  <a:solidFill>
                    <a:schemeClr val="accent1"/>
                  </a:solidFill>
                </a:rPr>
                <a:t>of </a:t>
              </a:r>
              <a:endParaRPr lang="en-GB" sz="1500">
                <a:solidFill>
                  <a:schemeClr val="accent1"/>
                </a:solidFill>
              </a:endParaRPr>
            </a:p>
          </p:txBody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2E62FAFB-C185-4179-9E1C-DF23AE551D9F}"/>
                </a:ext>
              </a:extLst>
            </p:cNvPr>
            <p:cNvSpPr txBox="1"/>
            <p:nvPr/>
          </p:nvSpPr>
          <p:spPr>
            <a:xfrm>
              <a:off x="3235159" y="3938768"/>
              <a:ext cx="2917539" cy="86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sv-SE" sz="1200" err="1">
                  <a:solidFill>
                    <a:schemeClr val="accent2"/>
                  </a:solidFill>
                  <a:latin typeface="+mj-lt"/>
                </a:rPr>
                <a:t>orthopaedic</a:t>
              </a:r>
              <a:r>
                <a:rPr lang="sv-SE" sz="1200">
                  <a:solidFill>
                    <a:schemeClr val="accent2"/>
                  </a:solidFill>
                  <a:latin typeface="+mj-lt"/>
                </a:rPr>
                <a:t> patients risk </a:t>
              </a:r>
              <a:r>
                <a:rPr lang="sv-SE" sz="1200" err="1">
                  <a:solidFill>
                    <a:schemeClr val="accent2"/>
                  </a:solidFill>
                  <a:latin typeface="+mj-lt"/>
                </a:rPr>
                <a:t>developing</a:t>
              </a:r>
              <a:r>
                <a:rPr lang="sv-SE" sz="1200">
                  <a:solidFill>
                    <a:schemeClr val="accent2"/>
                  </a:solidFill>
                  <a:latin typeface="+mj-lt"/>
                </a:rPr>
                <a:t> post-operative blisters</a:t>
              </a:r>
              <a:r>
                <a:rPr lang="sv-SE" sz="1200" baseline="30000">
                  <a:solidFill>
                    <a:schemeClr val="accent2"/>
                  </a:solidFill>
                  <a:latin typeface="+mj-lt"/>
                </a:rPr>
                <a:t>1</a:t>
              </a:r>
              <a:endParaRPr lang="sv-SE" sz="120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2" name="textruta 9">
              <a:extLst>
                <a:ext uri="{FF2B5EF4-FFF2-40B4-BE49-F238E27FC236}">
                  <a16:creationId xmlns:a16="http://schemas.microsoft.com/office/drawing/2014/main" id="{0AE96155-CE5B-8851-00A9-F1F637A92200}"/>
                </a:ext>
              </a:extLst>
            </p:cNvPr>
            <p:cNvSpPr txBox="1"/>
            <p:nvPr/>
          </p:nvSpPr>
          <p:spPr>
            <a:xfrm rot="16200000">
              <a:off x="2971507" y="3242538"/>
              <a:ext cx="828104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sz="1500" b="1" kern="0">
                  <a:solidFill>
                    <a:schemeClr val="accent1"/>
                  </a:solidFill>
                </a:rPr>
                <a:t>up to</a:t>
              </a:r>
              <a:endParaRPr lang="en-GB" sz="1500">
                <a:solidFill>
                  <a:schemeClr val="accent1"/>
                </a:solidFill>
              </a:endParaRPr>
            </a:p>
          </p:txBody>
        </p:sp>
      </p:grpSp>
      <p:pic>
        <p:nvPicPr>
          <p:cNvPr id="7" name="Graphic 27">
            <a:extLst>
              <a:ext uri="{FF2B5EF4-FFF2-40B4-BE49-F238E27FC236}">
                <a16:creationId xmlns:a16="http://schemas.microsoft.com/office/drawing/2014/main" id="{74E058F5-81EF-DC85-4154-EE6078C005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6017" y="188667"/>
            <a:ext cx="757237" cy="36318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887017D-2818-901B-C268-5C3588E5130C}"/>
              </a:ext>
            </a:extLst>
          </p:cNvPr>
          <p:cNvGrpSpPr/>
          <p:nvPr/>
        </p:nvGrpSpPr>
        <p:grpSpPr>
          <a:xfrm>
            <a:off x="5867227" y="1882594"/>
            <a:ext cx="2169728" cy="2019948"/>
            <a:chOff x="7822969" y="2510125"/>
            <a:chExt cx="2892971" cy="2693264"/>
          </a:xfrm>
        </p:grpSpPr>
        <p:sp>
          <p:nvSpPr>
            <p:cNvPr id="9" name="Rektangel med rundade hörn 22">
              <a:extLst>
                <a:ext uri="{FF2B5EF4-FFF2-40B4-BE49-F238E27FC236}">
                  <a16:creationId xmlns:a16="http://schemas.microsoft.com/office/drawing/2014/main" id="{F96725C9-F4E1-1E58-7BA5-6AA88F25E428}"/>
                </a:ext>
              </a:extLst>
            </p:cNvPr>
            <p:cNvSpPr/>
            <p:nvPr/>
          </p:nvSpPr>
          <p:spPr>
            <a:xfrm>
              <a:off x="7822969" y="2510125"/>
              <a:ext cx="2892971" cy="2693264"/>
            </a:xfrm>
            <a:prstGeom prst="roundRect">
              <a:avLst>
                <a:gd name="adj" fmla="val 7134"/>
              </a:avLst>
            </a:prstGeom>
            <a:solidFill>
              <a:schemeClr val="tx2">
                <a:alpha val="8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75" err="1">
                <a:cs typeface="Arial" panose="020B0604020202020204" pitchFamily="34" charset="0"/>
              </a:endParaRPr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12C248CC-E00E-753F-AF7A-3CB399E8768E}"/>
                </a:ext>
              </a:extLst>
            </p:cNvPr>
            <p:cNvSpPr txBox="1"/>
            <p:nvPr/>
          </p:nvSpPr>
          <p:spPr>
            <a:xfrm>
              <a:off x="8082185" y="3940049"/>
              <a:ext cx="2374538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spcAft>
                  <a:spcPts val="750"/>
                </a:spcAft>
                <a:buClr>
                  <a:srgbClr val="067A3C"/>
                </a:buClr>
                <a:defRPr/>
              </a:pPr>
              <a:r>
                <a:rPr lang="en-GB" sz="1200" b="1">
                  <a:solidFill>
                    <a:schemeClr val="accent2"/>
                  </a:solidFill>
                </a:rPr>
                <a:t>additional cost per patient with an SSI</a:t>
              </a:r>
              <a:r>
                <a:rPr lang="en-GB" sz="1200" b="1" baseline="30000">
                  <a:solidFill>
                    <a:schemeClr val="accent2"/>
                  </a:solidFill>
                </a:rPr>
                <a:t>2</a:t>
              </a:r>
              <a:endParaRPr lang="en-GB" sz="1200" b="1" kern="0" baseline="30000">
                <a:solidFill>
                  <a:schemeClr val="accent2"/>
                </a:solidFill>
              </a:endParaRPr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6E6A1191-1D38-7160-72FB-324266DB85BF}"/>
                </a:ext>
              </a:extLst>
            </p:cNvPr>
            <p:cNvSpPr txBox="1"/>
            <p:nvPr/>
          </p:nvSpPr>
          <p:spPr>
            <a:xfrm>
              <a:off x="8191677" y="3012992"/>
              <a:ext cx="247740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defTabSz="914378">
                <a:spcAft>
                  <a:spcPts val="750"/>
                </a:spcAft>
                <a:buClr>
                  <a:srgbClr val="067A3C"/>
                </a:buClr>
                <a:defRPr/>
              </a:pPr>
              <a:r>
                <a:rPr lang="en-GB" sz="4350" kern="0">
                  <a:solidFill>
                    <a:schemeClr val="accent1"/>
                  </a:solidFill>
                </a:rPr>
                <a:t>&gt;€20K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601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B7514-2CF5-ECE4-8CFA-ADD64D393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548753-8CFD-C0E7-7E90-CC577F9B1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2547" y="958010"/>
            <a:ext cx="3749448" cy="110560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Surgeons’ consensus on incision care</a:t>
            </a:r>
            <a:endParaRPr lang="en-US" sz="2400"/>
          </a:p>
        </p:txBody>
      </p:sp>
      <p:sp>
        <p:nvSpPr>
          <p:cNvPr id="8" name="Rektangel med rundade hörn 7">
            <a:extLst>
              <a:ext uri="{FF2B5EF4-FFF2-40B4-BE49-F238E27FC236}">
                <a16:creationId xmlns:a16="http://schemas.microsoft.com/office/drawing/2014/main" id="{EB3FD6ED-5435-400F-4846-7F68C0BA4593}"/>
              </a:ext>
            </a:extLst>
          </p:cNvPr>
          <p:cNvSpPr/>
          <p:nvPr/>
        </p:nvSpPr>
        <p:spPr>
          <a:xfrm>
            <a:off x="3122547" y="2116857"/>
            <a:ext cx="2710542" cy="1516468"/>
          </a:xfrm>
          <a:prstGeom prst="roundRect">
            <a:avLst>
              <a:gd name="adj" fmla="val 7440"/>
            </a:avLst>
          </a:prstGeom>
          <a:solidFill>
            <a:srgbClr val="F2F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75" err="1">
              <a:cs typeface="Arial" panose="020B0604020202020204" pitchFamily="34" charset="0"/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B8275275-299B-BD7B-BCA3-9142D4F4CAC3}"/>
              </a:ext>
            </a:extLst>
          </p:cNvPr>
          <p:cNvGrpSpPr/>
          <p:nvPr/>
        </p:nvGrpSpPr>
        <p:grpSpPr>
          <a:xfrm>
            <a:off x="3310905" y="2109347"/>
            <a:ext cx="2644458" cy="1531488"/>
            <a:chOff x="6112000" y="1426655"/>
            <a:chExt cx="1489799" cy="1531488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C2D15CFC-6CFB-4284-7531-77E9CC79477D}"/>
                </a:ext>
              </a:extLst>
            </p:cNvPr>
            <p:cNvSpPr txBox="1"/>
            <p:nvPr/>
          </p:nvSpPr>
          <p:spPr>
            <a:xfrm>
              <a:off x="6112000" y="1426655"/>
              <a:ext cx="1489799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GB" sz="4400">
                  <a:solidFill>
                    <a:schemeClr val="bg1"/>
                  </a:solidFill>
                  <a:latin typeface="Molnlycke Sans" pitchFamily="2" charset="77"/>
                </a:rPr>
                <a:t>100+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18D4A0BC-96F3-4E34-DBB7-A028E2DB13FE}"/>
                </a:ext>
              </a:extLst>
            </p:cNvPr>
            <p:cNvSpPr txBox="1"/>
            <p:nvPr/>
          </p:nvSpPr>
          <p:spPr>
            <a:xfrm>
              <a:off x="6149231" y="2034813"/>
              <a:ext cx="138368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GB">
                  <a:solidFill>
                    <a:schemeClr val="bg1"/>
                  </a:solidFill>
                  <a:latin typeface="Molnlycke Sans" pitchFamily="2" charset="77"/>
                </a:rPr>
                <a:t>surgeons and surgical experts from across the world*</a:t>
              </a:r>
            </a:p>
          </p:txBody>
        </p:sp>
      </p:grpSp>
      <p:pic>
        <p:nvPicPr>
          <p:cNvPr id="9" name="Bildobjekt 9">
            <a:extLst>
              <a:ext uri="{FF2B5EF4-FFF2-40B4-BE49-F238E27FC236}">
                <a16:creationId xmlns:a16="http://schemas.microsoft.com/office/drawing/2014/main" id="{6BEDB1D4-6DC1-8649-E7F1-268930163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56" y="736607"/>
            <a:ext cx="2730532" cy="3902803"/>
          </a:xfrm>
          <a:prstGeom prst="rect">
            <a:avLst/>
          </a:prstGeom>
        </p:spPr>
      </p:pic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320EF965-1B40-81A6-D535-706BAD11B4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E20DC7-D7BD-7875-EE13-60F3C2090558}"/>
              </a:ext>
            </a:extLst>
          </p:cNvPr>
          <p:cNvSpPr txBox="1"/>
          <p:nvPr/>
        </p:nvSpPr>
        <p:spPr>
          <a:xfrm>
            <a:off x="259984" y="4474303"/>
            <a:ext cx="457696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Clr>
                <a:srgbClr val="F0F2F0"/>
              </a:buClr>
            </a:pPr>
            <a:r>
              <a:rPr lang="en-US" sz="900" err="1">
                <a:solidFill>
                  <a:schemeClr val="tx1"/>
                </a:solidFill>
                <a:latin typeface="Molnlycke Sans Light"/>
              </a:rPr>
              <a:t>Morgaon</a:t>
            </a:r>
            <a:r>
              <a:rPr lang="en-US" sz="900">
                <a:solidFill>
                  <a:schemeClr val="tx1"/>
                </a:solidFill>
                <a:latin typeface="Molnlycke Sans Light"/>
              </a:rPr>
              <a:t>-Jones R. Defining excellence in incision care: Consensus from over 100 surgeons and surgical experts on the importance of undisturbed wound healing and surgical dressing properties. Global Wound Care Journal, 2025.</a:t>
            </a:r>
          </a:p>
        </p:txBody>
      </p:sp>
    </p:spTree>
    <p:extLst>
      <p:ext uri="{BB962C8B-B14F-4D97-AF65-F5344CB8AC3E}">
        <p14:creationId xmlns:p14="http://schemas.microsoft.com/office/powerpoint/2010/main" val="2288599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8376A1D3-C1F6-4382-29D6-0AF2C87361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/>
              <a:t>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D47795E-4E82-A846-D838-EDFE7C7A351A}"/>
              </a:ext>
            </a:extLst>
          </p:cNvPr>
          <p:cNvSpPr txBox="1">
            <a:spLocks/>
          </p:cNvSpPr>
          <p:nvPr/>
        </p:nvSpPr>
        <p:spPr bwMode="auto">
          <a:xfrm>
            <a:off x="3092063" y="982466"/>
            <a:ext cx="5916584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defRPr sz="4575" kern="1200" spc="-15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800"/>
              <a:t>The surgeons’ and experts’ consensus on dressing change protocol:</a:t>
            </a:r>
            <a:endParaRPr lang="en-US" sz="2800"/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8E7DA942-AA6F-9C58-5559-62687C19DCFC}"/>
              </a:ext>
            </a:extLst>
          </p:cNvPr>
          <p:cNvSpPr txBox="1"/>
          <p:nvPr/>
        </p:nvSpPr>
        <p:spPr>
          <a:xfrm>
            <a:off x="3029878" y="2014313"/>
            <a:ext cx="6124843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1900"/>
              <a:t>Leave the dressing in place for as long as possible to:</a:t>
            </a:r>
          </a:p>
        </p:txBody>
      </p:sp>
      <p:grpSp>
        <p:nvGrpSpPr>
          <p:cNvPr id="30" name="Grupp 29">
            <a:extLst>
              <a:ext uri="{FF2B5EF4-FFF2-40B4-BE49-F238E27FC236}">
                <a16:creationId xmlns:a16="http://schemas.microsoft.com/office/drawing/2014/main" id="{616E1137-6B6F-4677-3959-72A2D8316424}"/>
              </a:ext>
            </a:extLst>
          </p:cNvPr>
          <p:cNvGrpSpPr/>
          <p:nvPr/>
        </p:nvGrpSpPr>
        <p:grpSpPr>
          <a:xfrm>
            <a:off x="4978495" y="2455979"/>
            <a:ext cx="1999383" cy="1516468"/>
            <a:chOff x="4978495" y="2455979"/>
            <a:chExt cx="1999383" cy="1516468"/>
          </a:xfrm>
        </p:grpSpPr>
        <p:sp>
          <p:nvSpPr>
            <p:cNvPr id="26" name="Rektangel med rundade hörn 25">
              <a:extLst>
                <a:ext uri="{FF2B5EF4-FFF2-40B4-BE49-F238E27FC236}">
                  <a16:creationId xmlns:a16="http://schemas.microsoft.com/office/drawing/2014/main" id="{66CF0AAE-9168-AC2D-AE44-FBA2950BC753}"/>
                </a:ext>
              </a:extLst>
            </p:cNvPr>
            <p:cNvSpPr/>
            <p:nvPr/>
          </p:nvSpPr>
          <p:spPr>
            <a:xfrm>
              <a:off x="4978495" y="2455979"/>
              <a:ext cx="1682633" cy="1516468"/>
            </a:xfrm>
            <a:prstGeom prst="roundRect">
              <a:avLst>
                <a:gd name="adj" fmla="val 7440"/>
              </a:avLst>
            </a:prstGeom>
            <a:solidFill>
              <a:srgbClr val="F2FF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75" err="1">
                <a:cs typeface="Arial" panose="020B0604020202020204" pitchFamily="34" charset="0"/>
              </a:endParaRPr>
            </a:p>
          </p:txBody>
        </p:sp>
        <p:grpSp>
          <p:nvGrpSpPr>
            <p:cNvPr id="14" name="Group 45">
              <a:extLst>
                <a:ext uri="{FF2B5EF4-FFF2-40B4-BE49-F238E27FC236}">
                  <a16:creationId xmlns:a16="http://schemas.microsoft.com/office/drawing/2014/main" id="{6F149A80-B058-0FDE-5B73-F1E226D28F8F}"/>
                </a:ext>
              </a:extLst>
            </p:cNvPr>
            <p:cNvGrpSpPr/>
            <p:nvPr/>
          </p:nvGrpSpPr>
          <p:grpSpPr>
            <a:xfrm>
              <a:off x="5015339" y="2640850"/>
              <a:ext cx="1962539" cy="1138480"/>
              <a:chOff x="3544004" y="2101357"/>
              <a:chExt cx="1962539" cy="1138479"/>
            </a:xfrm>
          </p:grpSpPr>
          <p:sp>
            <p:nvSpPr>
              <p:cNvPr id="15" name="TextBox 21">
                <a:extLst>
                  <a:ext uri="{FF2B5EF4-FFF2-40B4-BE49-F238E27FC236}">
                    <a16:creationId xmlns:a16="http://schemas.microsoft.com/office/drawing/2014/main" id="{CA3F0C6F-281F-FD8A-946A-A27BA86C198C}"/>
                  </a:ext>
                </a:extLst>
              </p:cNvPr>
              <p:cNvSpPr txBox="1"/>
              <p:nvPr/>
            </p:nvSpPr>
            <p:spPr>
              <a:xfrm>
                <a:off x="3575792" y="2530221"/>
                <a:ext cx="181924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400">
                    <a:solidFill>
                      <a:schemeClr val="bg1"/>
                    </a:solidFill>
                    <a:latin typeface="Molnlycke Sans" pitchFamily="2" charset="77"/>
                  </a:rPr>
                  <a:t>Reduce</a:t>
                </a: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0EA4100F-19C2-4553-86CE-104666C550A0}"/>
                  </a:ext>
                </a:extLst>
              </p:cNvPr>
              <p:cNvSpPr txBox="1"/>
              <p:nvPr/>
            </p:nvSpPr>
            <p:spPr>
              <a:xfrm>
                <a:off x="3544004" y="2870504"/>
                <a:ext cx="19625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>
                    <a:solidFill>
                      <a:schemeClr val="bg1"/>
                    </a:solidFill>
                    <a:latin typeface="+mn-lt"/>
                  </a:rPr>
                  <a:t>Cost and time</a:t>
                </a:r>
              </a:p>
            </p:txBody>
          </p:sp>
          <p:grpSp>
            <p:nvGrpSpPr>
              <p:cNvPr id="17" name="Group 37">
                <a:extLst>
                  <a:ext uri="{FF2B5EF4-FFF2-40B4-BE49-F238E27FC236}">
                    <a16:creationId xmlns:a16="http://schemas.microsoft.com/office/drawing/2014/main" id="{708426FB-4227-DD3B-B7B9-93B31FA2FA61}"/>
                  </a:ext>
                </a:extLst>
              </p:cNvPr>
              <p:cNvGrpSpPr/>
              <p:nvPr/>
            </p:nvGrpSpPr>
            <p:grpSpPr>
              <a:xfrm>
                <a:off x="3711899" y="2101357"/>
                <a:ext cx="562028" cy="461665"/>
                <a:chOff x="3719317" y="2179048"/>
                <a:chExt cx="562028" cy="461665"/>
              </a:xfrm>
            </p:grpSpPr>
            <p:sp>
              <p:nvSpPr>
                <p:cNvPr id="18" name="Oval 36">
                  <a:extLst>
                    <a:ext uri="{FF2B5EF4-FFF2-40B4-BE49-F238E27FC236}">
                      <a16:creationId xmlns:a16="http://schemas.microsoft.com/office/drawing/2014/main" id="{995C8412-E8E0-241B-154C-77691673ED5C}"/>
                    </a:ext>
                  </a:extLst>
                </p:cNvPr>
                <p:cNvSpPr/>
                <p:nvPr/>
              </p:nvSpPr>
              <p:spPr>
                <a:xfrm>
                  <a:off x="3719317" y="2211849"/>
                  <a:ext cx="425921" cy="425921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TextBox 35">
                  <a:extLst>
                    <a:ext uri="{FF2B5EF4-FFF2-40B4-BE49-F238E27FC236}">
                      <a16:creationId xmlns:a16="http://schemas.microsoft.com/office/drawing/2014/main" id="{2F17D52C-4F81-67DD-FF89-60C7FD871916}"/>
                    </a:ext>
                  </a:extLst>
                </p:cNvPr>
                <p:cNvSpPr txBox="1"/>
                <p:nvPr/>
              </p:nvSpPr>
              <p:spPr>
                <a:xfrm>
                  <a:off x="3771554" y="2179048"/>
                  <a:ext cx="50979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en-GB" sz="2400">
                      <a:solidFill>
                        <a:schemeClr val="bg1"/>
                      </a:solidFill>
                      <a:latin typeface="Molnlycke Sans" pitchFamily="2" charset="77"/>
                    </a:rPr>
                    <a:t>€</a:t>
                  </a:r>
                </a:p>
              </p:txBody>
            </p:sp>
          </p:grpSp>
        </p:grp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F076D118-6709-DBB8-D014-45AF636096D9}"/>
              </a:ext>
            </a:extLst>
          </p:cNvPr>
          <p:cNvGrpSpPr/>
          <p:nvPr/>
        </p:nvGrpSpPr>
        <p:grpSpPr>
          <a:xfrm>
            <a:off x="6807295" y="2455979"/>
            <a:ext cx="2089680" cy="1516468"/>
            <a:chOff x="6807295" y="2455979"/>
            <a:chExt cx="2089680" cy="1516468"/>
          </a:xfrm>
        </p:grpSpPr>
        <p:sp>
          <p:nvSpPr>
            <p:cNvPr id="27" name="Rektangel med rundade hörn 26">
              <a:extLst>
                <a:ext uri="{FF2B5EF4-FFF2-40B4-BE49-F238E27FC236}">
                  <a16:creationId xmlns:a16="http://schemas.microsoft.com/office/drawing/2014/main" id="{49FDEB51-ECE2-DB6A-9DDC-D6B6BDAD28A2}"/>
                </a:ext>
              </a:extLst>
            </p:cNvPr>
            <p:cNvSpPr/>
            <p:nvPr/>
          </p:nvSpPr>
          <p:spPr>
            <a:xfrm>
              <a:off x="6807295" y="2455979"/>
              <a:ext cx="1687481" cy="1516468"/>
            </a:xfrm>
            <a:prstGeom prst="roundRect">
              <a:avLst>
                <a:gd name="adj" fmla="val 7440"/>
              </a:avLst>
            </a:prstGeom>
            <a:solidFill>
              <a:srgbClr val="F2FF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75" err="1">
                <a:cs typeface="Arial" panose="020B0604020202020204" pitchFamily="34" charset="0"/>
              </a:endParaRPr>
            </a:p>
          </p:txBody>
        </p:sp>
        <p:grpSp>
          <p:nvGrpSpPr>
            <p:cNvPr id="10" name="Group 40">
              <a:extLst>
                <a:ext uri="{FF2B5EF4-FFF2-40B4-BE49-F238E27FC236}">
                  <a16:creationId xmlns:a16="http://schemas.microsoft.com/office/drawing/2014/main" id="{38A1E1C1-E6F3-8437-3EBD-CEF4E1CD03E5}"/>
                </a:ext>
              </a:extLst>
            </p:cNvPr>
            <p:cNvGrpSpPr/>
            <p:nvPr/>
          </p:nvGrpSpPr>
          <p:grpSpPr>
            <a:xfrm>
              <a:off x="6934436" y="3069715"/>
              <a:ext cx="1962539" cy="700474"/>
              <a:chOff x="5628413" y="2530221"/>
              <a:chExt cx="1962539" cy="700473"/>
            </a:xfrm>
          </p:grpSpPr>
          <p:sp>
            <p:nvSpPr>
              <p:cNvPr id="11" name="TextBox 24">
                <a:extLst>
                  <a:ext uri="{FF2B5EF4-FFF2-40B4-BE49-F238E27FC236}">
                    <a16:creationId xmlns:a16="http://schemas.microsoft.com/office/drawing/2014/main" id="{910D7CF6-06B2-0F72-5271-3DEA0977BEBE}"/>
                  </a:ext>
                </a:extLst>
              </p:cNvPr>
              <p:cNvSpPr txBox="1"/>
              <p:nvPr/>
            </p:nvSpPr>
            <p:spPr>
              <a:xfrm>
                <a:off x="5641955" y="2530221"/>
                <a:ext cx="1837489" cy="461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400">
                    <a:solidFill>
                      <a:schemeClr val="bg1"/>
                    </a:solidFill>
                    <a:latin typeface="Molnlycke Sans" pitchFamily="2" charset="77"/>
                  </a:rPr>
                  <a:t>Optimise</a:t>
                </a:r>
              </a:p>
            </p:txBody>
          </p:sp>
          <p:sp>
            <p:nvSpPr>
              <p:cNvPr id="12" name="TextBox 25">
                <a:extLst>
                  <a:ext uri="{FF2B5EF4-FFF2-40B4-BE49-F238E27FC236}">
                    <a16:creationId xmlns:a16="http://schemas.microsoft.com/office/drawing/2014/main" id="{7AA1DA4E-F2D8-F07A-3B28-F690D9D918FA}"/>
                  </a:ext>
                </a:extLst>
              </p:cNvPr>
              <p:cNvSpPr txBox="1"/>
              <p:nvPr/>
            </p:nvSpPr>
            <p:spPr>
              <a:xfrm>
                <a:off x="5628413" y="2861362"/>
                <a:ext cx="19625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>
                    <a:solidFill>
                      <a:schemeClr val="bg1"/>
                    </a:solidFill>
                    <a:latin typeface="+mn-lt"/>
                  </a:rPr>
                  <a:t>healing</a:t>
                </a:r>
              </a:p>
            </p:txBody>
          </p:sp>
        </p:grpSp>
        <p:pic>
          <p:nvPicPr>
            <p:cNvPr id="5" name="Bild 4" descr="Hjärta kontur">
              <a:extLst>
                <a:ext uri="{FF2B5EF4-FFF2-40B4-BE49-F238E27FC236}">
                  <a16:creationId xmlns:a16="http://schemas.microsoft.com/office/drawing/2014/main" id="{F5EB4C18-09DA-6F57-AA78-45F681C8D7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7129" y="2592715"/>
              <a:ext cx="619805" cy="619805"/>
            </a:xfrm>
            <a:prstGeom prst="rect">
              <a:avLst/>
            </a:prstGeom>
          </p:spPr>
        </p:pic>
      </p:grpSp>
      <p:grpSp>
        <p:nvGrpSpPr>
          <p:cNvPr id="29" name="Grupp 28">
            <a:extLst>
              <a:ext uri="{FF2B5EF4-FFF2-40B4-BE49-F238E27FC236}">
                <a16:creationId xmlns:a16="http://schemas.microsoft.com/office/drawing/2014/main" id="{790E2B40-2541-5FB3-2A64-AAA54107CE28}"/>
              </a:ext>
            </a:extLst>
          </p:cNvPr>
          <p:cNvGrpSpPr/>
          <p:nvPr/>
        </p:nvGrpSpPr>
        <p:grpSpPr>
          <a:xfrm>
            <a:off x="3085687" y="2455979"/>
            <a:ext cx="2000020" cy="1516468"/>
            <a:chOff x="3085687" y="2455979"/>
            <a:chExt cx="2000020" cy="1516468"/>
          </a:xfrm>
        </p:grpSpPr>
        <p:sp>
          <p:nvSpPr>
            <p:cNvPr id="25" name="Rektangel med rundade hörn 24">
              <a:extLst>
                <a:ext uri="{FF2B5EF4-FFF2-40B4-BE49-F238E27FC236}">
                  <a16:creationId xmlns:a16="http://schemas.microsoft.com/office/drawing/2014/main" id="{794A98B4-9195-2683-D68C-AAE9DC295B31}"/>
                </a:ext>
              </a:extLst>
            </p:cNvPr>
            <p:cNvSpPr/>
            <p:nvPr/>
          </p:nvSpPr>
          <p:spPr>
            <a:xfrm>
              <a:off x="3085687" y="2455979"/>
              <a:ext cx="1751265" cy="1516468"/>
            </a:xfrm>
            <a:prstGeom prst="roundRect">
              <a:avLst>
                <a:gd name="adj" fmla="val 7440"/>
              </a:avLst>
            </a:prstGeom>
            <a:solidFill>
              <a:srgbClr val="F2FF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75" err="1">
                <a:cs typeface="Arial" panose="020B0604020202020204" pitchFamily="34" charset="0"/>
              </a:endParaRPr>
            </a:p>
          </p:txBody>
        </p:sp>
        <p:grpSp>
          <p:nvGrpSpPr>
            <p:cNvPr id="20" name="Group 44">
              <a:extLst>
                <a:ext uri="{FF2B5EF4-FFF2-40B4-BE49-F238E27FC236}">
                  <a16:creationId xmlns:a16="http://schemas.microsoft.com/office/drawing/2014/main" id="{DC22C324-571C-9ABE-5CB4-F52358005763}"/>
                </a:ext>
              </a:extLst>
            </p:cNvPr>
            <p:cNvGrpSpPr/>
            <p:nvPr/>
          </p:nvGrpSpPr>
          <p:grpSpPr>
            <a:xfrm>
              <a:off x="3123168" y="3069713"/>
              <a:ext cx="1962539" cy="709615"/>
              <a:chOff x="1506539" y="2530221"/>
              <a:chExt cx="1962539" cy="709615"/>
            </a:xfrm>
          </p:grpSpPr>
          <p:sp>
            <p:nvSpPr>
              <p:cNvPr id="21" name="TextBox 6">
                <a:extLst>
                  <a:ext uri="{FF2B5EF4-FFF2-40B4-BE49-F238E27FC236}">
                    <a16:creationId xmlns:a16="http://schemas.microsoft.com/office/drawing/2014/main" id="{D46259FA-F63B-761D-9C4C-A115946E71A9}"/>
                  </a:ext>
                </a:extLst>
              </p:cNvPr>
              <p:cNvSpPr txBox="1"/>
              <p:nvPr/>
            </p:nvSpPr>
            <p:spPr>
              <a:xfrm>
                <a:off x="1531013" y="2530221"/>
                <a:ext cx="18265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400">
                    <a:solidFill>
                      <a:schemeClr val="bg1"/>
                    </a:solidFill>
                    <a:latin typeface="Molnlycke Sans" pitchFamily="2" charset="77"/>
                  </a:rPr>
                  <a:t>Minimise</a:t>
                </a:r>
              </a:p>
            </p:txBody>
          </p:sp>
          <p:sp>
            <p:nvSpPr>
              <p:cNvPr id="22" name="TextBox 7">
                <a:extLst>
                  <a:ext uri="{FF2B5EF4-FFF2-40B4-BE49-F238E27FC236}">
                    <a16:creationId xmlns:a16="http://schemas.microsoft.com/office/drawing/2014/main" id="{8F9CA4CB-7582-D969-2584-614089A8999B}"/>
                  </a:ext>
                </a:extLst>
              </p:cNvPr>
              <p:cNvSpPr txBox="1"/>
              <p:nvPr/>
            </p:nvSpPr>
            <p:spPr>
              <a:xfrm>
                <a:off x="1506539" y="2870504"/>
                <a:ext cx="19625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>
                    <a:solidFill>
                      <a:schemeClr val="bg1"/>
                    </a:solidFill>
                    <a:latin typeface="+mn-lt"/>
                  </a:rPr>
                  <a:t>contamination</a:t>
                </a:r>
              </a:p>
            </p:txBody>
          </p:sp>
        </p:grpSp>
        <p:pic>
          <p:nvPicPr>
            <p:cNvPr id="24" name="Bild 23" descr="organism kontur">
              <a:extLst>
                <a:ext uri="{FF2B5EF4-FFF2-40B4-BE49-F238E27FC236}">
                  <a16:creationId xmlns:a16="http://schemas.microsoft.com/office/drawing/2014/main" id="{EB4FF911-52CD-441D-8FD7-C0BA10FE26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12010" y="2585077"/>
              <a:ext cx="551437" cy="551437"/>
            </a:xfrm>
            <a:prstGeom prst="rect">
              <a:avLst/>
            </a:prstGeom>
          </p:spPr>
        </p:pic>
      </p:grpSp>
      <p:pic>
        <p:nvPicPr>
          <p:cNvPr id="2" name="Bildobjekt 9">
            <a:extLst>
              <a:ext uri="{FF2B5EF4-FFF2-40B4-BE49-F238E27FC236}">
                <a16:creationId xmlns:a16="http://schemas.microsoft.com/office/drawing/2014/main" id="{851EFBEF-3800-5933-AE68-E5FD6D89C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56" y="736607"/>
            <a:ext cx="2730532" cy="39028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C2FE9A-3894-C8F2-4FFE-CB63C19E0EB8}"/>
              </a:ext>
            </a:extLst>
          </p:cNvPr>
          <p:cNvSpPr txBox="1"/>
          <p:nvPr/>
        </p:nvSpPr>
        <p:spPr>
          <a:xfrm>
            <a:off x="259984" y="4474303"/>
            <a:ext cx="457696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Clr>
                <a:srgbClr val="F0F2F0"/>
              </a:buClr>
            </a:pPr>
            <a:r>
              <a:rPr lang="en-US" sz="900" err="1">
                <a:solidFill>
                  <a:schemeClr val="tx1"/>
                </a:solidFill>
                <a:latin typeface="Molnlycke Sans Light"/>
              </a:rPr>
              <a:t>Morgaon</a:t>
            </a:r>
            <a:r>
              <a:rPr lang="en-US" sz="900">
                <a:solidFill>
                  <a:schemeClr val="tx1"/>
                </a:solidFill>
                <a:latin typeface="Molnlycke Sans Light"/>
              </a:rPr>
              <a:t>-Jones R. Defining excellence in incision care: Consensus from over 100 surgeons and surgical experts on the importance of undisturbed wound healing and surgical dressing properties. Global Wound Care Journal, 2025.</a:t>
            </a:r>
          </a:p>
        </p:txBody>
      </p:sp>
    </p:spTree>
    <p:extLst>
      <p:ext uri="{BB962C8B-B14F-4D97-AF65-F5344CB8AC3E}">
        <p14:creationId xmlns:p14="http://schemas.microsoft.com/office/powerpoint/2010/main" val="693526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medicinsk, rum, Medicinsk utrustning, sjukvård&#10;&#10;Automatiskt genererad beskrivning">
            <a:extLst>
              <a:ext uri="{FF2B5EF4-FFF2-40B4-BE49-F238E27FC236}">
                <a16:creationId xmlns:a16="http://schemas.microsoft.com/office/drawing/2014/main" id="{6565FA59-1D75-9C03-F84B-BF89C01B8C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" t="22448" b="40052"/>
          <a:stretch/>
        </p:blipFill>
        <p:spPr>
          <a:xfrm>
            <a:off x="0" y="0"/>
            <a:ext cx="9152337" cy="5143500"/>
          </a:xfrm>
          <a:prstGeom prst="rect">
            <a:avLst/>
          </a:prstGeom>
        </p:spPr>
      </p:pic>
      <p:sp>
        <p:nvSpPr>
          <p:cNvPr id="27" name="Rektangel 26">
            <a:extLst>
              <a:ext uri="{FF2B5EF4-FFF2-40B4-BE49-F238E27FC236}">
                <a16:creationId xmlns:a16="http://schemas.microsoft.com/office/drawing/2014/main" id="{B1D422EC-212B-D50F-62F1-2C0FEACE87C1}"/>
              </a:ext>
            </a:extLst>
          </p:cNvPr>
          <p:cNvSpPr/>
          <p:nvPr/>
        </p:nvSpPr>
        <p:spPr>
          <a:xfrm>
            <a:off x="0" y="0"/>
            <a:ext cx="4430110" cy="5143500"/>
          </a:xfrm>
          <a:prstGeom prst="rect">
            <a:avLst/>
          </a:prstGeom>
          <a:gradFill>
            <a:gsLst>
              <a:gs pos="98000">
                <a:schemeClr val="bg1">
                  <a:alpha val="0"/>
                </a:schemeClr>
              </a:gs>
              <a:gs pos="0">
                <a:schemeClr val="bg1">
                  <a:alpha val="83183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00" err="1"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6103" y="408185"/>
            <a:ext cx="3959231" cy="45958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b="0">
                <a:solidFill>
                  <a:schemeClr val="accent2"/>
                </a:solidFill>
              </a:rPr>
              <a:t>The surgeons’ consensus </a:t>
            </a:r>
            <a:br>
              <a:rPr lang="en-GB" sz="2400" b="0">
                <a:solidFill>
                  <a:schemeClr val="accent2"/>
                </a:solidFill>
              </a:rPr>
            </a:br>
            <a:r>
              <a:rPr lang="en-GB" sz="2400" b="0">
                <a:solidFill>
                  <a:schemeClr val="accent2"/>
                </a:solidFill>
              </a:rPr>
              <a:t>on dressing properties</a:t>
            </a:r>
            <a:endParaRPr lang="en-US" sz="2400" b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F3892B-F2DE-5423-F69F-91EBB614DC43}"/>
              </a:ext>
            </a:extLst>
          </p:cNvPr>
          <p:cNvSpPr txBox="1"/>
          <p:nvPr/>
        </p:nvSpPr>
        <p:spPr>
          <a:xfrm>
            <a:off x="190155" y="2387084"/>
            <a:ext cx="6124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>
                <a:solidFill>
                  <a:schemeClr val="accent1"/>
                </a:solidFill>
              </a:rPr>
              <a:t>The six important ones: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13A780-7A25-EFE5-3342-BD443311B0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7680" y="542103"/>
            <a:ext cx="5754623" cy="3236976"/>
          </a:xfrm>
          <a:prstGeom prst="rect">
            <a:avLst/>
          </a:prstGeom>
          <a:effectLst>
            <a:outerShdw algn="ctr" rotWithShape="0">
              <a:srgbClr val="000000">
                <a:alpha val="15102"/>
              </a:srgbClr>
            </a:outerShdw>
          </a:effectLst>
        </p:spPr>
      </p:pic>
      <p:sp>
        <p:nvSpPr>
          <p:cNvPr id="9" name="Rektangel med rundade hörn 8">
            <a:extLst>
              <a:ext uri="{FF2B5EF4-FFF2-40B4-BE49-F238E27FC236}">
                <a16:creationId xmlns:a16="http://schemas.microsoft.com/office/drawing/2014/main" id="{D2012D33-45B5-59C7-6B4F-18C2A02D6B9A}"/>
              </a:ext>
            </a:extLst>
          </p:cNvPr>
          <p:cNvSpPr/>
          <p:nvPr/>
        </p:nvSpPr>
        <p:spPr>
          <a:xfrm>
            <a:off x="275127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fr-FR">
                <a:solidFill>
                  <a:schemeClr val="bg1"/>
                </a:solidFill>
                <a:latin typeface="+mj-lt"/>
              </a:rPr>
              <a:t>Be flexible </a:t>
            </a:r>
            <a:br>
              <a:rPr lang="fr-FR" sz="1400">
                <a:solidFill>
                  <a:schemeClr val="bg1"/>
                </a:solidFill>
              </a:rPr>
            </a:br>
            <a:r>
              <a:rPr lang="fr-FR" sz="1400">
                <a:solidFill>
                  <a:schemeClr val="bg1"/>
                </a:solidFill>
              </a:rPr>
              <a:t>- not </a:t>
            </a:r>
            <a:r>
              <a:rPr lang="fr-FR" sz="1400" err="1">
                <a:solidFill>
                  <a:schemeClr val="bg1"/>
                </a:solidFill>
              </a:rPr>
              <a:t>impede</a:t>
            </a:r>
            <a:r>
              <a:rPr lang="fr-FR" sz="1400">
                <a:solidFill>
                  <a:schemeClr val="bg1"/>
                </a:solidFill>
              </a:rPr>
              <a:t> patient mobilisation</a:t>
            </a:r>
          </a:p>
        </p:txBody>
      </p:sp>
      <p:sp>
        <p:nvSpPr>
          <p:cNvPr id="10" name="Rektangel med rundade hörn 9">
            <a:extLst>
              <a:ext uri="{FF2B5EF4-FFF2-40B4-BE49-F238E27FC236}">
                <a16:creationId xmlns:a16="http://schemas.microsoft.com/office/drawing/2014/main" id="{C0690623-7FE6-6732-0FE1-071CF215DE61}"/>
              </a:ext>
            </a:extLst>
          </p:cNvPr>
          <p:cNvSpPr/>
          <p:nvPr/>
        </p:nvSpPr>
        <p:spPr>
          <a:xfrm>
            <a:off x="1724411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fr-FR" err="1">
                <a:solidFill>
                  <a:schemeClr val="bg1"/>
                </a:solidFill>
                <a:latin typeface="+mj-lt"/>
              </a:rPr>
              <a:t>Stay</a:t>
            </a:r>
            <a:r>
              <a:rPr lang="fr-FR">
                <a:solidFill>
                  <a:schemeClr val="bg1"/>
                </a:solidFill>
                <a:latin typeface="+mj-lt"/>
              </a:rPr>
              <a:t> on </a:t>
            </a:r>
            <a:r>
              <a:rPr lang="fr-FR" err="1">
                <a:solidFill>
                  <a:schemeClr val="bg1"/>
                </a:solidFill>
                <a:latin typeface="+mj-lt"/>
              </a:rPr>
              <a:t>well</a:t>
            </a:r>
            <a:endParaRPr lang="fr-FR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ktangel med rundade hörn 10">
            <a:extLst>
              <a:ext uri="{FF2B5EF4-FFF2-40B4-BE49-F238E27FC236}">
                <a16:creationId xmlns:a16="http://schemas.microsoft.com/office/drawing/2014/main" id="{9708AF4E-9D83-F050-AB04-4BC49D183819}"/>
              </a:ext>
            </a:extLst>
          </p:cNvPr>
          <p:cNvSpPr/>
          <p:nvPr/>
        </p:nvSpPr>
        <p:spPr>
          <a:xfrm>
            <a:off x="3173695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/>
                </a:solidFill>
                <a:latin typeface="+mj-lt"/>
              </a:rPr>
              <a:t>Absorb well </a:t>
            </a:r>
            <a:br>
              <a:rPr lang="en-GB" sz="1400">
                <a:solidFill>
                  <a:schemeClr val="bg1"/>
                </a:solidFill>
              </a:rPr>
            </a:br>
            <a:r>
              <a:rPr lang="en-GB" sz="1400">
                <a:solidFill>
                  <a:schemeClr val="bg1"/>
                </a:solidFill>
              </a:rPr>
              <a:t>- to stay on longer</a:t>
            </a:r>
          </a:p>
        </p:txBody>
      </p:sp>
      <p:sp>
        <p:nvSpPr>
          <p:cNvPr id="12" name="Rektangel med rundade hörn 11">
            <a:extLst>
              <a:ext uri="{FF2B5EF4-FFF2-40B4-BE49-F238E27FC236}">
                <a16:creationId xmlns:a16="http://schemas.microsoft.com/office/drawing/2014/main" id="{2E5C9671-6527-C8BF-8ADE-78E007D2A46B}"/>
              </a:ext>
            </a:extLst>
          </p:cNvPr>
          <p:cNvSpPr/>
          <p:nvPr/>
        </p:nvSpPr>
        <p:spPr>
          <a:xfrm>
            <a:off x="4622978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/>
                </a:solidFill>
                <a:latin typeface="+mj-lt"/>
              </a:rPr>
              <a:t>Protect the skin from damage </a:t>
            </a:r>
            <a:br>
              <a:rPr lang="en-GB" sz="1400">
                <a:solidFill>
                  <a:schemeClr val="bg1"/>
                </a:solidFill>
              </a:rPr>
            </a:br>
            <a:r>
              <a:rPr lang="en-GB" sz="1400">
                <a:solidFill>
                  <a:schemeClr val="bg1"/>
                </a:solidFill>
              </a:rPr>
              <a:t>- e.g. blisters</a:t>
            </a:r>
          </a:p>
        </p:txBody>
      </p:sp>
      <p:sp>
        <p:nvSpPr>
          <p:cNvPr id="13" name="Rektangel med rundade hörn 12">
            <a:extLst>
              <a:ext uri="{FF2B5EF4-FFF2-40B4-BE49-F238E27FC236}">
                <a16:creationId xmlns:a16="http://schemas.microsoft.com/office/drawing/2014/main" id="{C1D8141D-3835-D5CC-88B8-EB0A903F4B52}"/>
              </a:ext>
            </a:extLst>
          </p:cNvPr>
          <p:cNvSpPr/>
          <p:nvPr/>
        </p:nvSpPr>
        <p:spPr>
          <a:xfrm>
            <a:off x="6068396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/>
                </a:solidFill>
                <a:latin typeface="+mj-lt"/>
              </a:rPr>
              <a:t>Be shower proof</a:t>
            </a:r>
          </a:p>
        </p:txBody>
      </p:sp>
      <p:sp>
        <p:nvSpPr>
          <p:cNvPr id="14" name="Rektangel med rundade hörn 13">
            <a:extLst>
              <a:ext uri="{FF2B5EF4-FFF2-40B4-BE49-F238E27FC236}">
                <a16:creationId xmlns:a16="http://schemas.microsoft.com/office/drawing/2014/main" id="{B8BC081E-BE45-2A2A-8151-09484482D645}"/>
              </a:ext>
            </a:extLst>
          </p:cNvPr>
          <p:cNvSpPr/>
          <p:nvPr/>
        </p:nvSpPr>
        <p:spPr>
          <a:xfrm>
            <a:off x="7513814" y="2939849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/>
                </a:solidFill>
                <a:latin typeface="+mj-lt"/>
              </a:rPr>
              <a:t>Eliminate dead space </a:t>
            </a:r>
            <a:r>
              <a:rPr lang="en-GB" sz="1400">
                <a:solidFill>
                  <a:schemeClr val="bg1"/>
                </a:solidFill>
              </a:rPr>
              <a:t>between the dressing and the wound</a:t>
            </a: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63376E2E-2F2C-1B80-A150-66F3F8A93356}"/>
              </a:ext>
            </a:extLst>
          </p:cNvPr>
          <p:cNvSpPr txBox="1">
            <a:spLocks/>
          </p:cNvSpPr>
          <p:nvPr/>
        </p:nvSpPr>
        <p:spPr bwMode="auto">
          <a:xfrm>
            <a:off x="-2358434" y="440241"/>
            <a:ext cx="3959231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9pPr>
          </a:lstStyle>
          <a:p>
            <a:r>
              <a:rPr lang="en-GB">
                <a:solidFill>
                  <a:schemeClr val="accent2"/>
                </a:solidFill>
              </a:rPr>
              <a:t>Inspiration to </a:t>
            </a:r>
            <a:br>
              <a:rPr lang="en-GB">
                <a:solidFill>
                  <a:schemeClr val="accent2"/>
                </a:solidFill>
              </a:rPr>
            </a:br>
            <a:r>
              <a:rPr lang="en-GB">
                <a:solidFill>
                  <a:schemeClr val="accent2"/>
                </a:solidFill>
              </a:rPr>
              <a:t>the design</a:t>
            </a:r>
            <a:endParaRPr lang="en-US" sz="2600">
              <a:solidFill>
                <a:schemeClr val="accent2"/>
              </a:solidFill>
            </a:endParaRPr>
          </a:p>
        </p:txBody>
      </p:sp>
      <p:sp>
        <p:nvSpPr>
          <p:cNvPr id="2" name="Platshållare för text 6">
            <a:extLst>
              <a:ext uri="{FF2B5EF4-FFF2-40B4-BE49-F238E27FC236}">
                <a16:creationId xmlns:a16="http://schemas.microsoft.com/office/drawing/2014/main" id="{0495824D-9E4C-9305-5F46-B6FE14DC74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26018" y="188667"/>
            <a:ext cx="757237" cy="363188"/>
          </a:xfrm>
        </p:spPr>
        <p:txBody>
          <a:bodyPr/>
          <a:lstStyle/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632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 descr="En bild som visar suddigt, suddig, skärmbild, person&#10;&#10;Automatiskt genererad beskrivning">
            <a:extLst>
              <a:ext uri="{FF2B5EF4-FFF2-40B4-BE49-F238E27FC236}">
                <a16:creationId xmlns:a16="http://schemas.microsoft.com/office/drawing/2014/main" id="{EE09D95D-E16E-C2E1-F652-6F41150BB7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8484" r="20631" b="2451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3" name="TextBox 15">
            <a:extLst>
              <a:ext uri="{FF2B5EF4-FFF2-40B4-BE49-F238E27FC236}">
                <a16:creationId xmlns:a16="http://schemas.microsoft.com/office/drawing/2014/main" id="{4F36072D-25BE-607C-EBD0-75C6EDB5ACAF}"/>
              </a:ext>
            </a:extLst>
          </p:cNvPr>
          <p:cNvSpPr txBox="1"/>
          <p:nvPr/>
        </p:nvSpPr>
        <p:spPr>
          <a:xfrm>
            <a:off x="190155" y="2387084"/>
            <a:ext cx="6124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>
                <a:solidFill>
                  <a:schemeClr val="accent1"/>
                </a:solidFill>
              </a:rPr>
              <a:t>The six important ones: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3813" y="440241"/>
            <a:ext cx="3959231" cy="45958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b="0">
                <a:solidFill>
                  <a:schemeClr val="accent2"/>
                </a:solidFill>
              </a:rPr>
              <a:t>Inspiration to </a:t>
            </a:r>
            <a:br>
              <a:rPr lang="en-GB" sz="2400" b="0">
                <a:solidFill>
                  <a:schemeClr val="accent2"/>
                </a:solidFill>
              </a:rPr>
            </a:br>
            <a:r>
              <a:rPr lang="en-GB" sz="2400" b="0">
                <a:solidFill>
                  <a:schemeClr val="accent2"/>
                </a:solidFill>
              </a:rPr>
              <a:t>the design</a:t>
            </a:r>
            <a:endParaRPr lang="en-US" sz="2400" b="0">
              <a:solidFill>
                <a:schemeClr val="accent2"/>
              </a:solidFill>
            </a:endParaRPr>
          </a:p>
        </p:txBody>
      </p:sp>
      <p:sp>
        <p:nvSpPr>
          <p:cNvPr id="27" name="Platshållare för text 26">
            <a:extLst>
              <a:ext uri="{FF2B5EF4-FFF2-40B4-BE49-F238E27FC236}">
                <a16:creationId xmlns:a16="http://schemas.microsoft.com/office/drawing/2014/main" id="{911D9099-5078-C06E-89C3-58980B0844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/>
              <a:t> 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6C0476B6-5FD0-FF10-1C98-B12FAB09958F}"/>
              </a:ext>
            </a:extLst>
          </p:cNvPr>
          <p:cNvSpPr txBox="1">
            <a:spLocks/>
          </p:cNvSpPr>
          <p:nvPr/>
        </p:nvSpPr>
        <p:spPr bwMode="auto">
          <a:xfrm>
            <a:off x="-4601985" y="408185"/>
            <a:ext cx="3959231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9pPr>
          </a:lstStyle>
          <a:p>
            <a:r>
              <a:rPr lang="en-GB">
                <a:solidFill>
                  <a:schemeClr val="accent2"/>
                </a:solidFill>
              </a:rPr>
              <a:t>The surgeons’ consensus </a:t>
            </a:r>
            <a:br>
              <a:rPr lang="en-GB">
                <a:solidFill>
                  <a:schemeClr val="accent2"/>
                </a:solidFill>
              </a:rPr>
            </a:br>
            <a:r>
              <a:rPr lang="en-GB">
                <a:solidFill>
                  <a:schemeClr val="accent2"/>
                </a:solidFill>
              </a:rPr>
              <a:t>on dressing properties</a:t>
            </a:r>
            <a:endParaRPr lang="en-US" sz="2600">
              <a:solidFill>
                <a:schemeClr val="accent2"/>
              </a:solidFill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96EE62E-30B8-3897-7024-30FDD69C6D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047" y="310129"/>
            <a:ext cx="4561862" cy="2566048"/>
          </a:xfrm>
          <a:prstGeom prst="rect">
            <a:avLst/>
          </a:prstGeom>
          <a:effectLst>
            <a:outerShdw algn="ctr" rotWithShape="0">
              <a:srgbClr val="000000">
                <a:alpha val="15102"/>
              </a:srgbClr>
            </a:outerShdw>
          </a:effectLst>
        </p:spPr>
      </p:pic>
      <p:sp>
        <p:nvSpPr>
          <p:cNvPr id="5" name="Rektangel med rundade hörn 4">
            <a:extLst>
              <a:ext uri="{FF2B5EF4-FFF2-40B4-BE49-F238E27FC236}">
                <a16:creationId xmlns:a16="http://schemas.microsoft.com/office/drawing/2014/main" id="{3AB930E1-AC95-BC4D-2934-970270E1F8B5}"/>
              </a:ext>
            </a:extLst>
          </p:cNvPr>
          <p:cNvSpPr/>
          <p:nvPr/>
        </p:nvSpPr>
        <p:spPr>
          <a:xfrm>
            <a:off x="275127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fr-FR">
                <a:solidFill>
                  <a:schemeClr val="bg1">
                    <a:alpha val="14416"/>
                  </a:schemeClr>
                </a:solidFill>
                <a:latin typeface="+mj-lt"/>
              </a:rPr>
              <a:t>Be flexible </a:t>
            </a:r>
            <a:br>
              <a:rPr lang="fr-FR" sz="1400">
                <a:solidFill>
                  <a:schemeClr val="bg1">
                    <a:alpha val="14416"/>
                  </a:schemeClr>
                </a:solidFill>
              </a:rPr>
            </a:br>
            <a:r>
              <a:rPr lang="fr-FR" sz="1400">
                <a:solidFill>
                  <a:schemeClr val="bg1">
                    <a:alpha val="14416"/>
                  </a:schemeClr>
                </a:solidFill>
              </a:rPr>
              <a:t>- not </a:t>
            </a:r>
            <a:r>
              <a:rPr lang="fr-FR" sz="1400" err="1">
                <a:solidFill>
                  <a:schemeClr val="bg1">
                    <a:alpha val="14416"/>
                  </a:schemeClr>
                </a:solidFill>
              </a:rPr>
              <a:t>impede</a:t>
            </a:r>
            <a:r>
              <a:rPr lang="fr-FR" sz="1400">
                <a:solidFill>
                  <a:schemeClr val="bg1">
                    <a:alpha val="14416"/>
                  </a:schemeClr>
                </a:solidFill>
              </a:rPr>
              <a:t> patient mobilisation</a:t>
            </a:r>
          </a:p>
        </p:txBody>
      </p:sp>
      <p:sp>
        <p:nvSpPr>
          <p:cNvPr id="6" name="Rektangel med rundade hörn 5">
            <a:extLst>
              <a:ext uri="{FF2B5EF4-FFF2-40B4-BE49-F238E27FC236}">
                <a16:creationId xmlns:a16="http://schemas.microsoft.com/office/drawing/2014/main" id="{0FE9EBE4-3556-30CA-22A4-557622239FAD}"/>
              </a:ext>
            </a:extLst>
          </p:cNvPr>
          <p:cNvSpPr/>
          <p:nvPr/>
        </p:nvSpPr>
        <p:spPr>
          <a:xfrm>
            <a:off x="1724411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fr-FR" err="1">
                <a:solidFill>
                  <a:schemeClr val="bg1">
                    <a:alpha val="14416"/>
                  </a:schemeClr>
                </a:solidFill>
                <a:latin typeface="+mj-lt"/>
              </a:rPr>
              <a:t>Stay</a:t>
            </a:r>
            <a:r>
              <a:rPr lang="fr-FR">
                <a:solidFill>
                  <a:schemeClr val="bg1">
                    <a:alpha val="14416"/>
                  </a:schemeClr>
                </a:solidFill>
                <a:latin typeface="+mj-lt"/>
              </a:rPr>
              <a:t> on </a:t>
            </a:r>
            <a:r>
              <a:rPr lang="fr-FR" err="1">
                <a:solidFill>
                  <a:schemeClr val="bg1">
                    <a:alpha val="14416"/>
                  </a:schemeClr>
                </a:solidFill>
                <a:latin typeface="+mj-lt"/>
              </a:rPr>
              <a:t>well</a:t>
            </a:r>
            <a:endParaRPr lang="fr-FR">
              <a:solidFill>
                <a:schemeClr val="bg1">
                  <a:alpha val="14416"/>
                </a:schemeClr>
              </a:solidFill>
              <a:latin typeface="+mj-lt"/>
            </a:endParaRPr>
          </a:p>
        </p:txBody>
      </p:sp>
      <p:sp>
        <p:nvSpPr>
          <p:cNvPr id="7" name="Rektangel med rundade hörn 6">
            <a:extLst>
              <a:ext uri="{FF2B5EF4-FFF2-40B4-BE49-F238E27FC236}">
                <a16:creationId xmlns:a16="http://schemas.microsoft.com/office/drawing/2014/main" id="{AC76190C-B43C-B1EE-021A-E9EC873A41E7}"/>
              </a:ext>
            </a:extLst>
          </p:cNvPr>
          <p:cNvSpPr/>
          <p:nvPr/>
        </p:nvSpPr>
        <p:spPr>
          <a:xfrm>
            <a:off x="3173695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>
                    <a:alpha val="14416"/>
                  </a:schemeClr>
                </a:solidFill>
                <a:latin typeface="+mj-lt"/>
              </a:rPr>
              <a:t>Absorb well </a:t>
            </a:r>
            <a:br>
              <a:rPr lang="en-GB" sz="1400">
                <a:solidFill>
                  <a:schemeClr val="bg1">
                    <a:alpha val="14416"/>
                  </a:schemeClr>
                </a:solidFill>
              </a:rPr>
            </a:br>
            <a:r>
              <a:rPr lang="en-GB" sz="1400">
                <a:solidFill>
                  <a:schemeClr val="bg1">
                    <a:alpha val="14416"/>
                  </a:schemeClr>
                </a:solidFill>
              </a:rPr>
              <a:t>- to stay on longer</a:t>
            </a:r>
          </a:p>
        </p:txBody>
      </p:sp>
      <p:sp>
        <p:nvSpPr>
          <p:cNvPr id="8" name="Rektangel med rundade hörn 7">
            <a:extLst>
              <a:ext uri="{FF2B5EF4-FFF2-40B4-BE49-F238E27FC236}">
                <a16:creationId xmlns:a16="http://schemas.microsoft.com/office/drawing/2014/main" id="{2327DB78-3A7D-2FEF-18EF-47B31940594F}"/>
              </a:ext>
            </a:extLst>
          </p:cNvPr>
          <p:cNvSpPr/>
          <p:nvPr/>
        </p:nvSpPr>
        <p:spPr>
          <a:xfrm>
            <a:off x="4622978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>
                    <a:alpha val="14416"/>
                  </a:schemeClr>
                </a:solidFill>
                <a:latin typeface="+mj-lt"/>
              </a:rPr>
              <a:t>Protect the skin from damage </a:t>
            </a:r>
            <a:br>
              <a:rPr lang="en-GB" sz="1400">
                <a:solidFill>
                  <a:schemeClr val="bg1">
                    <a:alpha val="14416"/>
                  </a:schemeClr>
                </a:solidFill>
              </a:rPr>
            </a:br>
            <a:r>
              <a:rPr lang="en-GB" sz="1400">
                <a:solidFill>
                  <a:schemeClr val="bg1">
                    <a:alpha val="14416"/>
                  </a:schemeClr>
                </a:solidFill>
              </a:rPr>
              <a:t>- e.g. blisters</a:t>
            </a:r>
          </a:p>
        </p:txBody>
      </p:sp>
      <p:sp>
        <p:nvSpPr>
          <p:cNvPr id="9" name="Rektangel med rundade hörn 8">
            <a:extLst>
              <a:ext uri="{FF2B5EF4-FFF2-40B4-BE49-F238E27FC236}">
                <a16:creationId xmlns:a16="http://schemas.microsoft.com/office/drawing/2014/main" id="{7C87D014-3E31-BC96-D258-DE179BB7A01B}"/>
              </a:ext>
            </a:extLst>
          </p:cNvPr>
          <p:cNvSpPr/>
          <p:nvPr/>
        </p:nvSpPr>
        <p:spPr>
          <a:xfrm>
            <a:off x="6068396" y="2921056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>
                    <a:alpha val="14416"/>
                  </a:schemeClr>
                </a:solidFill>
                <a:latin typeface="+mj-lt"/>
              </a:rPr>
              <a:t>Be shower proof</a:t>
            </a:r>
          </a:p>
        </p:txBody>
      </p:sp>
      <p:sp>
        <p:nvSpPr>
          <p:cNvPr id="10" name="Rektangel med rundade hörn 9">
            <a:extLst>
              <a:ext uri="{FF2B5EF4-FFF2-40B4-BE49-F238E27FC236}">
                <a16:creationId xmlns:a16="http://schemas.microsoft.com/office/drawing/2014/main" id="{BCE50577-8748-7A03-0110-B55697860BE8}"/>
              </a:ext>
            </a:extLst>
          </p:cNvPr>
          <p:cNvSpPr/>
          <p:nvPr/>
        </p:nvSpPr>
        <p:spPr>
          <a:xfrm>
            <a:off x="7513814" y="2939849"/>
            <a:ext cx="1369441" cy="1947395"/>
          </a:xfrm>
          <a:prstGeom prst="roundRect">
            <a:avLst>
              <a:gd name="adj" fmla="val 74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rtlCol="0" anchor="t"/>
          <a:lstStyle/>
          <a:p>
            <a:pPr marL="0" indent="0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None/>
            </a:pPr>
            <a:r>
              <a:rPr lang="en-GB">
                <a:solidFill>
                  <a:schemeClr val="bg1">
                    <a:alpha val="14416"/>
                  </a:schemeClr>
                </a:solidFill>
                <a:latin typeface="+mj-lt"/>
              </a:rPr>
              <a:t>Eliminate dead space </a:t>
            </a:r>
            <a:r>
              <a:rPr lang="en-GB" sz="1400">
                <a:solidFill>
                  <a:schemeClr val="bg1">
                    <a:alpha val="14416"/>
                  </a:schemeClr>
                </a:solidFill>
              </a:rPr>
              <a:t>between the dressing and the wound</a:t>
            </a:r>
          </a:p>
        </p:txBody>
      </p:sp>
      <p:pic>
        <p:nvPicPr>
          <p:cNvPr id="11" name="Bild 10" descr="Bock kontur">
            <a:extLst>
              <a:ext uri="{FF2B5EF4-FFF2-40B4-BE49-F238E27FC236}">
                <a16:creationId xmlns:a16="http://schemas.microsoft.com/office/drawing/2014/main" id="{0E5BC582-6ADD-3F5B-7F67-68375776CE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6666" y="3238168"/>
            <a:ext cx="843488" cy="1126330"/>
          </a:xfrm>
          <a:prstGeom prst="rect">
            <a:avLst/>
          </a:prstGeom>
        </p:spPr>
      </p:pic>
      <p:pic>
        <p:nvPicPr>
          <p:cNvPr id="12" name="Bild 11" descr="Bock kontur">
            <a:extLst>
              <a:ext uri="{FF2B5EF4-FFF2-40B4-BE49-F238E27FC236}">
                <a16:creationId xmlns:a16="http://schemas.microsoft.com/office/drawing/2014/main" id="{EF35A7FD-11B0-58D5-F8CB-E636AC405C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61205" y="3238168"/>
            <a:ext cx="843488" cy="1126330"/>
          </a:xfrm>
          <a:prstGeom prst="rect">
            <a:avLst/>
          </a:prstGeom>
        </p:spPr>
      </p:pic>
      <p:pic>
        <p:nvPicPr>
          <p:cNvPr id="13" name="Bild 12" descr="Bock kontur">
            <a:extLst>
              <a:ext uri="{FF2B5EF4-FFF2-40B4-BE49-F238E27FC236}">
                <a16:creationId xmlns:a16="http://schemas.microsoft.com/office/drawing/2014/main" id="{F32A95BA-1CBC-75A4-7003-52939D66A7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14620" y="3238168"/>
            <a:ext cx="843488" cy="1126330"/>
          </a:xfrm>
          <a:prstGeom prst="rect">
            <a:avLst/>
          </a:prstGeom>
        </p:spPr>
      </p:pic>
      <p:pic>
        <p:nvPicPr>
          <p:cNvPr id="14" name="Bild 13" descr="Bock kontur">
            <a:extLst>
              <a:ext uri="{FF2B5EF4-FFF2-40B4-BE49-F238E27FC236}">
                <a16:creationId xmlns:a16="http://schemas.microsoft.com/office/drawing/2014/main" id="{74C81223-57F6-5ECA-F7A9-E58A6F02B2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6910" y="3238168"/>
            <a:ext cx="843488" cy="1126330"/>
          </a:xfrm>
          <a:prstGeom prst="rect">
            <a:avLst/>
          </a:prstGeom>
        </p:spPr>
      </p:pic>
      <p:pic>
        <p:nvPicPr>
          <p:cNvPr id="15" name="Bild 14" descr="Bock kontur">
            <a:extLst>
              <a:ext uri="{FF2B5EF4-FFF2-40B4-BE49-F238E27FC236}">
                <a16:creationId xmlns:a16="http://schemas.microsoft.com/office/drawing/2014/main" id="{D51BA8A0-13C0-0B86-87FA-0A299B948D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0700" y="3238168"/>
            <a:ext cx="843488" cy="1126330"/>
          </a:xfrm>
          <a:prstGeom prst="rect">
            <a:avLst/>
          </a:prstGeom>
        </p:spPr>
      </p:pic>
      <p:pic>
        <p:nvPicPr>
          <p:cNvPr id="16" name="Bild 15" descr="Bock kontur">
            <a:extLst>
              <a:ext uri="{FF2B5EF4-FFF2-40B4-BE49-F238E27FC236}">
                <a16:creationId xmlns:a16="http://schemas.microsoft.com/office/drawing/2014/main" id="{BC7DBC6C-1F33-F748-ADC4-873A1EF9C7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26738" y="3238168"/>
            <a:ext cx="843488" cy="112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05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771BF4C-1270-0521-986E-1005CEFF21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4" name="Picture 33" descr="A person in a hospital shirt&#10;&#10;Description automatically generated">
            <a:extLst>
              <a:ext uri="{FF2B5EF4-FFF2-40B4-BE49-F238E27FC236}">
                <a16:creationId xmlns:a16="http://schemas.microsoft.com/office/drawing/2014/main" id="{60CA2AB4-0430-D485-6BFB-6859F56455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03" b="2537"/>
          <a:stretch/>
        </p:blipFill>
        <p:spPr>
          <a:xfrm flipH="1">
            <a:off x="6079663" y="1076247"/>
            <a:ext cx="2667879" cy="1189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6" name="Picture 35" descr="A person's stomach with a bandage on it&#10;&#10;Description automatically generated">
            <a:extLst>
              <a:ext uri="{FF2B5EF4-FFF2-40B4-BE49-F238E27FC236}">
                <a16:creationId xmlns:a16="http://schemas.microsoft.com/office/drawing/2014/main" id="{6822A59A-572E-0771-7041-7601180FD1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34" b="23677"/>
          <a:stretch/>
        </p:blipFill>
        <p:spPr>
          <a:xfrm>
            <a:off x="6079663" y="2328057"/>
            <a:ext cx="2662057" cy="1189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EEDBAD5E-9BDF-6F10-5970-5C87F989DE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040" y="1171878"/>
            <a:ext cx="5754623" cy="3236976"/>
          </a:xfrm>
          <a:prstGeom prst="rect">
            <a:avLst/>
          </a:prstGeom>
          <a:effectLst>
            <a:outerShdw algn="ctr" rotWithShape="0">
              <a:srgbClr val="000000">
                <a:alpha val="15102"/>
              </a:srgbClr>
            </a:outerShdw>
          </a:effectLst>
        </p:spPr>
      </p:pic>
      <p:sp>
        <p:nvSpPr>
          <p:cNvPr id="6" name="TextBox 19">
            <a:extLst>
              <a:ext uri="{FF2B5EF4-FFF2-40B4-BE49-F238E27FC236}">
                <a16:creationId xmlns:a16="http://schemas.microsoft.com/office/drawing/2014/main" id="{4DFFA690-0B49-2332-C235-3D6EE22C1468}"/>
              </a:ext>
            </a:extLst>
          </p:cNvPr>
          <p:cNvSpPr txBox="1"/>
          <p:nvPr/>
        </p:nvSpPr>
        <p:spPr>
          <a:xfrm>
            <a:off x="396458" y="2141044"/>
            <a:ext cx="1710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>
                <a:latin typeface="+mn-lt"/>
              </a:rPr>
              <a:t>A highly absorbent pad with Flex Technology</a:t>
            </a:r>
            <a:r>
              <a:rPr lang="sv-SE" sz="1200" baseline="30000">
                <a:latin typeface="+mn-lt"/>
              </a:rPr>
              <a:t>TM</a:t>
            </a: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48D0ABC6-F447-79E3-6A69-5197D225A894}"/>
              </a:ext>
            </a:extLst>
          </p:cNvPr>
          <p:cNvSpPr txBox="1"/>
          <p:nvPr/>
        </p:nvSpPr>
        <p:spPr>
          <a:xfrm>
            <a:off x="3814967" y="3674887"/>
            <a:ext cx="207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err="1">
                <a:latin typeface="+mn-lt"/>
              </a:rPr>
              <a:t>Safetac</a:t>
            </a:r>
            <a:r>
              <a:rPr lang="sv-SE" sz="1200">
                <a:latin typeface="+mn-lt"/>
              </a:rPr>
              <a:t>® </a:t>
            </a:r>
            <a:r>
              <a:rPr lang="sv-SE" sz="1200" err="1"/>
              <a:t>wound</a:t>
            </a:r>
            <a:r>
              <a:rPr lang="sv-SE" sz="1200"/>
              <a:t> </a:t>
            </a:r>
            <a:r>
              <a:rPr lang="sv-SE" sz="1200" err="1"/>
              <a:t>contact</a:t>
            </a:r>
            <a:r>
              <a:rPr lang="sv-SE" sz="1200"/>
              <a:t> </a:t>
            </a:r>
            <a:r>
              <a:rPr lang="sv-SE" sz="1200" err="1"/>
              <a:t>layer</a:t>
            </a:r>
            <a:endParaRPr lang="sv-SE" sz="1200"/>
          </a:p>
          <a:p>
            <a:r>
              <a:rPr lang="sv-SE" sz="1200" err="1">
                <a:latin typeface="+mn-lt"/>
              </a:rPr>
              <a:t>across</a:t>
            </a:r>
            <a:r>
              <a:rPr lang="sv-SE" sz="1200">
                <a:latin typeface="+mn-lt"/>
              </a:rPr>
              <a:t> the </a:t>
            </a:r>
            <a:r>
              <a:rPr lang="sv-SE" sz="1200" err="1">
                <a:latin typeface="+mn-lt"/>
              </a:rPr>
              <a:t>entire</a:t>
            </a:r>
            <a:r>
              <a:rPr lang="sv-SE" sz="1200">
                <a:latin typeface="+mn-lt"/>
              </a:rPr>
              <a:t> </a:t>
            </a:r>
            <a:r>
              <a:rPr lang="sv-SE" sz="1200" err="1">
                <a:latin typeface="+mn-lt"/>
              </a:rPr>
              <a:t>surface</a:t>
            </a:r>
            <a:r>
              <a:rPr lang="sv-SE" sz="1200">
                <a:latin typeface="+mn-lt"/>
              </a:rPr>
              <a:t> </a:t>
            </a:r>
            <a:r>
              <a:rPr lang="sv-SE" sz="1200" err="1">
                <a:latin typeface="+mn-lt"/>
              </a:rPr>
              <a:t>of</a:t>
            </a:r>
            <a:r>
              <a:rPr lang="sv-SE" sz="1200">
                <a:latin typeface="+mn-lt"/>
              </a:rPr>
              <a:t> the dressing</a:t>
            </a: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ED4548B5-DA97-C76A-64FE-9E30E393896B}"/>
              </a:ext>
            </a:extLst>
          </p:cNvPr>
          <p:cNvSpPr txBox="1"/>
          <p:nvPr/>
        </p:nvSpPr>
        <p:spPr>
          <a:xfrm>
            <a:off x="4034379" y="2073052"/>
            <a:ext cx="1585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err="1">
                <a:latin typeface="+mn-lt"/>
              </a:rPr>
              <a:t>Water</a:t>
            </a:r>
            <a:r>
              <a:rPr lang="sv-SE" sz="1200">
                <a:latin typeface="+mn-lt"/>
              </a:rPr>
              <a:t> </a:t>
            </a:r>
            <a:r>
              <a:rPr lang="sv-SE" sz="1200" err="1">
                <a:latin typeface="+mn-lt"/>
              </a:rPr>
              <a:t>proof</a:t>
            </a:r>
            <a:r>
              <a:rPr lang="sv-SE" sz="1200">
                <a:latin typeface="+mn-lt"/>
              </a:rPr>
              <a:t> </a:t>
            </a:r>
            <a:r>
              <a:rPr lang="sv-SE" sz="1200" err="1">
                <a:latin typeface="+mn-lt"/>
              </a:rPr>
              <a:t>backing</a:t>
            </a:r>
            <a:r>
              <a:rPr lang="sv-SE" sz="1200">
                <a:latin typeface="+mn-lt"/>
              </a:rPr>
              <a:t> film</a:t>
            </a:r>
            <a:endParaRPr lang="sv-SE" sz="1200" baseline="30000">
              <a:latin typeface="+mn-lt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390D2B-45C2-B721-8594-3BF815C4498C}"/>
              </a:ext>
            </a:extLst>
          </p:cNvPr>
          <p:cNvCxnSpPr>
            <a:cxnSpLocks/>
          </p:cNvCxnSpPr>
          <p:nvPr/>
        </p:nvCxnSpPr>
        <p:spPr>
          <a:xfrm flipH="1">
            <a:off x="3489561" y="2371877"/>
            <a:ext cx="544818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9C26732-B5AA-3858-226D-2BDB2227B3CA}"/>
              </a:ext>
            </a:extLst>
          </p:cNvPr>
          <p:cNvSpPr/>
          <p:nvPr/>
        </p:nvSpPr>
        <p:spPr>
          <a:xfrm>
            <a:off x="3286361" y="3745375"/>
            <a:ext cx="533400" cy="254000"/>
          </a:xfrm>
          <a:custGeom>
            <a:avLst/>
            <a:gdLst>
              <a:gd name="connsiteX0" fmla="*/ 0 w 533400"/>
              <a:gd name="connsiteY0" fmla="*/ 0 h 254000"/>
              <a:gd name="connsiteX1" fmla="*/ 0 w 533400"/>
              <a:gd name="connsiteY1" fmla="*/ 254000 h 254000"/>
              <a:gd name="connsiteX2" fmla="*/ 533400 w 533400"/>
              <a:gd name="connsiteY2" fmla="*/ 254000 h 25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254000">
                <a:moveTo>
                  <a:pt x="0" y="0"/>
                </a:moveTo>
                <a:lnTo>
                  <a:pt x="0" y="254000"/>
                </a:lnTo>
                <a:lnTo>
                  <a:pt x="533400" y="254000"/>
                </a:lnTo>
              </a:path>
            </a:pathLst>
          </a:custGeom>
          <a:ln w="9525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chemeClr val="accent2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D86ADDF-B253-DF3A-238A-023061C69380}"/>
              </a:ext>
            </a:extLst>
          </p:cNvPr>
          <p:cNvGrpSpPr/>
          <p:nvPr/>
        </p:nvGrpSpPr>
        <p:grpSpPr>
          <a:xfrm>
            <a:off x="1398999" y="2593574"/>
            <a:ext cx="1243064" cy="720000"/>
            <a:chOff x="1502992" y="2217299"/>
            <a:chExt cx="1243064" cy="720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6358CC6-D1FC-698E-DDF1-3A8846146D8E}"/>
                </a:ext>
              </a:extLst>
            </p:cNvPr>
            <p:cNvSpPr/>
            <p:nvPr/>
          </p:nvSpPr>
          <p:spPr>
            <a:xfrm rot="16200000" flipV="1">
              <a:off x="1610992" y="2109299"/>
              <a:ext cx="720000" cy="936000"/>
            </a:xfrm>
            <a:custGeom>
              <a:avLst/>
              <a:gdLst>
                <a:gd name="connsiteX0" fmla="*/ 0 w 533400"/>
                <a:gd name="connsiteY0" fmla="*/ 0 h 254000"/>
                <a:gd name="connsiteX1" fmla="*/ 0 w 533400"/>
                <a:gd name="connsiteY1" fmla="*/ 254000 h 254000"/>
                <a:gd name="connsiteX2" fmla="*/ 533400 w 533400"/>
                <a:gd name="connsiteY2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254000">
                  <a:moveTo>
                    <a:pt x="0" y="0"/>
                  </a:moveTo>
                  <a:lnTo>
                    <a:pt x="0" y="254000"/>
                  </a:lnTo>
                  <a:lnTo>
                    <a:pt x="533400" y="254000"/>
                  </a:lnTo>
                </a:path>
              </a:pathLst>
            </a:custGeom>
            <a:ln w="9525">
              <a:solidFill>
                <a:schemeClr val="accent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>
                <a:solidFill>
                  <a:schemeClr val="accent2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B0732B-6EDA-3A4A-6BD4-D62C753DEF73}"/>
                </a:ext>
              </a:extLst>
            </p:cNvPr>
            <p:cNvSpPr/>
            <p:nvPr/>
          </p:nvSpPr>
          <p:spPr>
            <a:xfrm rot="16200000" flipV="1">
              <a:off x="1939149" y="1781142"/>
              <a:ext cx="370750" cy="1243064"/>
            </a:xfrm>
            <a:custGeom>
              <a:avLst/>
              <a:gdLst>
                <a:gd name="connsiteX0" fmla="*/ 0 w 533400"/>
                <a:gd name="connsiteY0" fmla="*/ 0 h 254000"/>
                <a:gd name="connsiteX1" fmla="*/ 0 w 533400"/>
                <a:gd name="connsiteY1" fmla="*/ 254000 h 254000"/>
                <a:gd name="connsiteX2" fmla="*/ 533400 w 533400"/>
                <a:gd name="connsiteY2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254000">
                  <a:moveTo>
                    <a:pt x="0" y="0"/>
                  </a:moveTo>
                  <a:lnTo>
                    <a:pt x="0" y="254000"/>
                  </a:lnTo>
                  <a:lnTo>
                    <a:pt x="533400" y="254000"/>
                  </a:lnTo>
                </a:path>
              </a:pathLst>
            </a:custGeom>
            <a:ln w="9525">
              <a:solidFill>
                <a:schemeClr val="accent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>
                <a:solidFill>
                  <a:schemeClr val="accent2"/>
                </a:solidFill>
              </a:endParaRPr>
            </a:p>
          </p:txBody>
        </p:sp>
      </p:grpSp>
      <p:pic>
        <p:nvPicPr>
          <p:cNvPr id="11" name="Bildobjekt 10" descr="En bild som visar rum, medicinsk, Medicinsk utrustning, sjukhusrum&#10;&#10;Automatiskt genererad beskrivning">
            <a:extLst>
              <a:ext uri="{FF2B5EF4-FFF2-40B4-BE49-F238E27FC236}">
                <a16:creationId xmlns:a16="http://schemas.microsoft.com/office/drawing/2014/main" id="{7912AB28-2D00-E6DA-8CEF-32D4707211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1" t="58933" r="16412" b="14215"/>
          <a:stretch/>
        </p:blipFill>
        <p:spPr>
          <a:xfrm>
            <a:off x="6079663" y="3579867"/>
            <a:ext cx="2652751" cy="1189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1" name="Title 2">
            <a:extLst>
              <a:ext uri="{FF2B5EF4-FFF2-40B4-BE49-F238E27FC236}">
                <a16:creationId xmlns:a16="http://schemas.microsoft.com/office/drawing/2014/main" id="{0F65D667-B7D4-83E0-0117-CB2E17706383}"/>
              </a:ext>
            </a:extLst>
          </p:cNvPr>
          <p:cNvSpPr txBox="1">
            <a:spLocks/>
          </p:cNvSpPr>
          <p:nvPr/>
        </p:nvSpPr>
        <p:spPr bwMode="auto">
          <a:xfrm>
            <a:off x="293813" y="440241"/>
            <a:ext cx="3959231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defRPr sz="4575" kern="1200" spc="-15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/>
              <a:t>The one solution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28597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88D05-BA36-8C1D-4681-49447E427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8">
            <a:extLst>
              <a:ext uri="{FF2B5EF4-FFF2-40B4-BE49-F238E27FC236}">
                <a16:creationId xmlns:a16="http://schemas.microsoft.com/office/drawing/2014/main" id="{C9470413-86F1-A585-6425-AC9569AED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12" t="14854" r="74117" b="55286"/>
          <a:stretch>
            <a:fillRect/>
          </a:stretch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</p:spPr>
      </p:pic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73B9592-EBC8-3CC6-CB4B-26902F9E4F4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84" imgH="486" progId="TCLayout.ActiveDocument.1">
                  <p:embed/>
                </p:oleObj>
              </mc:Choice>
              <mc:Fallback>
                <p:oleObj name="think-cell Slide" r:id="rId6" imgW="484" imgH="4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73B9592-EBC8-3CC6-CB4B-26902F9E4F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Graphic 19">
            <a:extLst>
              <a:ext uri="{FF2B5EF4-FFF2-40B4-BE49-F238E27FC236}">
                <a16:creationId xmlns:a16="http://schemas.microsoft.com/office/drawing/2014/main" id="{346D7054-4C57-3F1A-CEE2-E0D49BE6C9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6017" y="188667"/>
            <a:ext cx="757237" cy="363188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DE795583-2ECA-07B7-3B43-0CD067E790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703" y="892929"/>
            <a:ext cx="7710109" cy="4337266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8C6F3829-EBB7-FE86-2486-959EFDF9B8D8}"/>
              </a:ext>
            </a:extLst>
          </p:cNvPr>
          <p:cNvSpPr txBox="1">
            <a:spLocks/>
          </p:cNvSpPr>
          <p:nvPr/>
        </p:nvSpPr>
        <p:spPr>
          <a:xfrm>
            <a:off x="1531248" y="1169779"/>
            <a:ext cx="1863835" cy="553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>
                <a:solidFill>
                  <a:schemeClr val="bg1"/>
                </a:solidFill>
              </a:rPr>
              <a:t>Showerproof</a:t>
            </a:r>
            <a:r>
              <a:rPr lang="sv-SE" sz="1200" baseline="30000">
                <a:solidFill>
                  <a:schemeClr val="bg1"/>
                </a:solidFill>
              </a:rPr>
              <a:t>3</a:t>
            </a:r>
            <a:r>
              <a:rPr lang="sv-SE" sz="1200">
                <a:solidFill>
                  <a:schemeClr val="bg1"/>
                </a:solidFill>
              </a:rPr>
              <a:t>, </a:t>
            </a:r>
            <a:r>
              <a:rPr lang="sv-SE" sz="1200" err="1">
                <a:solidFill>
                  <a:schemeClr val="bg1"/>
                </a:solidFill>
              </a:rPr>
              <a:t>backing</a:t>
            </a:r>
            <a:r>
              <a:rPr lang="sv-SE" sz="1200">
                <a:solidFill>
                  <a:schemeClr val="bg1"/>
                </a:solidFill>
              </a:rPr>
              <a:t> film </a:t>
            </a:r>
            <a:r>
              <a:rPr lang="sv-SE" sz="1200" err="1">
                <a:solidFill>
                  <a:schemeClr val="bg1"/>
                </a:solidFill>
              </a:rPr>
              <a:t>barrier</a:t>
            </a:r>
            <a:r>
              <a:rPr lang="sv-SE" sz="1200">
                <a:solidFill>
                  <a:schemeClr val="bg1"/>
                </a:solidFill>
              </a:rPr>
              <a:t> to </a:t>
            </a:r>
            <a:r>
              <a:rPr lang="sv-SE" sz="1200" err="1">
                <a:solidFill>
                  <a:schemeClr val="bg1"/>
                </a:solidFill>
              </a:rPr>
              <a:t>microbes</a:t>
            </a:r>
            <a:r>
              <a:rPr lang="sv-SE" sz="1200">
                <a:solidFill>
                  <a:schemeClr val="bg1"/>
                </a:solidFill>
              </a:rPr>
              <a:t> &gt;25mm</a:t>
            </a:r>
            <a:r>
              <a:rPr lang="sv-SE" sz="1200" baseline="30000">
                <a:solidFill>
                  <a:schemeClr val="bg1"/>
                </a:solidFill>
              </a:rPr>
              <a:t>4</a:t>
            </a:r>
            <a:endParaRPr lang="sv-SE" sz="900" baseline="30000">
              <a:solidFill>
                <a:schemeClr val="bg1"/>
              </a:solidFill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2D14EB02-13E6-21E1-310D-11730373C455}"/>
              </a:ext>
            </a:extLst>
          </p:cNvPr>
          <p:cNvSpPr txBox="1">
            <a:spLocks/>
          </p:cNvSpPr>
          <p:nvPr/>
        </p:nvSpPr>
        <p:spPr>
          <a:xfrm>
            <a:off x="1362673" y="1164661"/>
            <a:ext cx="210543" cy="2266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500">
                <a:solidFill>
                  <a:schemeClr val="bg1"/>
                </a:solidFill>
                <a:latin typeface="+mj-lt"/>
              </a:rPr>
              <a:t>1</a:t>
            </a:r>
            <a:endParaRPr lang="sv-SE" sz="1200" baseline="3000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2" name="Vinklad  21">
            <a:extLst>
              <a:ext uri="{FF2B5EF4-FFF2-40B4-BE49-F238E27FC236}">
                <a16:creationId xmlns:a16="http://schemas.microsoft.com/office/drawing/2014/main" id="{42B4D0F0-B2F2-C05D-B27D-853237592572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95578" y="2326525"/>
            <a:ext cx="965885" cy="167423"/>
          </a:xfrm>
          <a:prstGeom prst="bentConnector3">
            <a:avLst>
              <a:gd name="adj1" fmla="val 298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10">
            <a:extLst>
              <a:ext uri="{FF2B5EF4-FFF2-40B4-BE49-F238E27FC236}">
                <a16:creationId xmlns:a16="http://schemas.microsoft.com/office/drawing/2014/main" id="{9E9EF05F-C506-563F-D058-8B7503A397B5}"/>
              </a:ext>
            </a:extLst>
          </p:cNvPr>
          <p:cNvGrpSpPr/>
          <p:nvPr/>
        </p:nvGrpSpPr>
        <p:grpSpPr>
          <a:xfrm>
            <a:off x="6987390" y="4396858"/>
            <a:ext cx="925983" cy="308535"/>
            <a:chOff x="10441497" y="6206183"/>
            <a:chExt cx="1627632" cy="542323"/>
          </a:xfrm>
        </p:grpSpPr>
        <p:sp>
          <p:nvSpPr>
            <p:cNvPr id="27" name="Rectangle: Rounded Corners 5">
              <a:extLst>
                <a:ext uri="{FF2B5EF4-FFF2-40B4-BE49-F238E27FC236}">
                  <a16:creationId xmlns:a16="http://schemas.microsoft.com/office/drawing/2014/main" id="{9F261A1A-607E-256F-D293-DC2408640A5C}"/>
                </a:ext>
              </a:extLst>
            </p:cNvPr>
            <p:cNvSpPr/>
            <p:nvPr/>
          </p:nvSpPr>
          <p:spPr>
            <a:xfrm>
              <a:off x="10441497" y="6206183"/>
              <a:ext cx="1627632" cy="54232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75" err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8" name="Picture 14" descr="A purple and grey text on a black background&#10;&#10;AI-generated content may be incorrect.">
              <a:extLst>
                <a:ext uri="{FF2B5EF4-FFF2-40B4-BE49-F238E27FC236}">
                  <a16:creationId xmlns:a16="http://schemas.microsoft.com/office/drawing/2014/main" id="{41F970CE-BE76-1B06-5D88-B148C46E9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79131" y="6311756"/>
              <a:ext cx="1352364" cy="362925"/>
            </a:xfrm>
            <a:prstGeom prst="rect">
              <a:avLst/>
            </a:prstGeom>
          </p:spPr>
        </p:pic>
      </p:grpSp>
      <p:cxnSp>
        <p:nvCxnSpPr>
          <p:cNvPr id="21" name="Rak pil 20">
            <a:extLst>
              <a:ext uri="{FF2B5EF4-FFF2-40B4-BE49-F238E27FC236}">
                <a16:creationId xmlns:a16="http://schemas.microsoft.com/office/drawing/2014/main" id="{A9FE9708-261E-C5E1-78D3-C57298CF516F}"/>
              </a:ext>
            </a:extLst>
          </p:cNvPr>
          <p:cNvCxnSpPr>
            <a:cxnSpLocks/>
          </p:cNvCxnSpPr>
          <p:nvPr/>
        </p:nvCxnSpPr>
        <p:spPr>
          <a:xfrm>
            <a:off x="3386258" y="1370942"/>
            <a:ext cx="752417" cy="0"/>
          </a:xfrm>
          <a:prstGeom prst="straightConnector1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B2CB9446-6596-DB35-B7D9-AA80CBBA6F92}"/>
              </a:ext>
            </a:extLst>
          </p:cNvPr>
          <p:cNvSpPr txBox="1">
            <a:spLocks/>
          </p:cNvSpPr>
          <p:nvPr/>
        </p:nvSpPr>
        <p:spPr>
          <a:xfrm>
            <a:off x="1364680" y="1691426"/>
            <a:ext cx="2295899" cy="553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>
                <a:solidFill>
                  <a:schemeClr val="bg1"/>
                </a:solidFill>
              </a:rPr>
              <a:t>Flexible, supporting patient mobilisation with </a:t>
            </a:r>
            <a:r>
              <a:rPr lang="sv-SE" sz="1200" err="1">
                <a:solidFill>
                  <a:schemeClr val="bg1"/>
                </a:solidFill>
              </a:rPr>
              <a:t>Flex</a:t>
            </a:r>
            <a:r>
              <a:rPr lang="sv-SE" sz="1200">
                <a:solidFill>
                  <a:schemeClr val="bg1"/>
                </a:solidFill>
              </a:rPr>
              <a:t> Technology™</a:t>
            </a:r>
            <a:r>
              <a:rPr lang="sv-SE" sz="1200" baseline="30000">
                <a:solidFill>
                  <a:schemeClr val="bg1"/>
                </a:solidFill>
              </a:rPr>
              <a:t>5-7</a:t>
            </a:r>
            <a:endParaRPr lang="sv-SE" sz="900" baseline="30000">
              <a:solidFill>
                <a:schemeClr val="bg1"/>
              </a:solidFill>
            </a:endParaRPr>
          </a:p>
        </p:txBody>
      </p:sp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F2477649-A5C7-68D8-216E-103E8D1ABA2A}"/>
              </a:ext>
            </a:extLst>
          </p:cNvPr>
          <p:cNvSpPr txBox="1">
            <a:spLocks/>
          </p:cNvSpPr>
          <p:nvPr/>
        </p:nvSpPr>
        <p:spPr>
          <a:xfrm>
            <a:off x="1196104" y="1691427"/>
            <a:ext cx="625196" cy="2266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500">
                <a:solidFill>
                  <a:schemeClr val="bg1"/>
                </a:solidFill>
                <a:latin typeface="+mj-lt"/>
              </a:rPr>
              <a:t>2</a:t>
            </a:r>
            <a:endParaRPr lang="sv-SE" sz="1200" baseline="30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BA8A2BF3-6E53-2007-7FFA-B609F68B693E}"/>
              </a:ext>
            </a:extLst>
          </p:cNvPr>
          <p:cNvSpPr txBox="1">
            <a:spLocks/>
          </p:cNvSpPr>
          <p:nvPr/>
        </p:nvSpPr>
        <p:spPr>
          <a:xfrm>
            <a:off x="1250377" y="2241813"/>
            <a:ext cx="2193031" cy="553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 err="1">
                <a:solidFill>
                  <a:schemeClr val="bg1"/>
                </a:solidFill>
              </a:rPr>
              <a:t>Absorbs</a:t>
            </a:r>
            <a:r>
              <a:rPr lang="sv-SE" sz="1200">
                <a:solidFill>
                  <a:schemeClr val="bg1"/>
                </a:solidFill>
              </a:rPr>
              <a:t> </a:t>
            </a:r>
            <a:r>
              <a:rPr lang="sv-SE" sz="1200" err="1">
                <a:solidFill>
                  <a:schemeClr val="bg1"/>
                </a:solidFill>
              </a:rPr>
              <a:t>well</a:t>
            </a:r>
            <a:r>
              <a:rPr lang="sv-SE" sz="1200">
                <a:solidFill>
                  <a:schemeClr val="bg1"/>
                </a:solidFill>
              </a:rPr>
              <a:t> and </a:t>
            </a:r>
            <a:r>
              <a:rPr lang="sv-SE" sz="1200" err="1">
                <a:solidFill>
                  <a:schemeClr val="bg1"/>
                </a:solidFill>
              </a:rPr>
              <a:t>retains</a:t>
            </a:r>
            <a:r>
              <a:rPr lang="sv-SE" sz="1200">
                <a:solidFill>
                  <a:schemeClr val="bg1"/>
                </a:solidFill>
              </a:rPr>
              <a:t> fluid in the </a:t>
            </a:r>
            <a:r>
              <a:rPr lang="sv-SE" sz="1200" err="1">
                <a:solidFill>
                  <a:schemeClr val="bg1"/>
                </a:solidFill>
              </a:rPr>
              <a:t>highly</a:t>
            </a:r>
            <a:r>
              <a:rPr lang="sv-SE" sz="1200">
                <a:solidFill>
                  <a:schemeClr val="bg1"/>
                </a:solidFill>
              </a:rPr>
              <a:t> absorbent pad</a:t>
            </a:r>
            <a:r>
              <a:rPr lang="sv-SE" sz="1200" baseline="30000">
                <a:solidFill>
                  <a:schemeClr val="bg1"/>
                </a:solidFill>
              </a:rPr>
              <a:t>5,8</a:t>
            </a:r>
          </a:p>
        </p:txBody>
      </p:sp>
      <p:sp>
        <p:nvSpPr>
          <p:cNvPr id="36" name="Content Placeholder 1">
            <a:extLst>
              <a:ext uri="{FF2B5EF4-FFF2-40B4-BE49-F238E27FC236}">
                <a16:creationId xmlns:a16="http://schemas.microsoft.com/office/drawing/2014/main" id="{A34B5B73-8F9B-95AC-417F-BD19C42176D9}"/>
              </a:ext>
            </a:extLst>
          </p:cNvPr>
          <p:cNvSpPr txBox="1">
            <a:spLocks/>
          </p:cNvSpPr>
          <p:nvPr/>
        </p:nvSpPr>
        <p:spPr>
          <a:xfrm>
            <a:off x="1081801" y="2241814"/>
            <a:ext cx="625196" cy="2266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500">
                <a:solidFill>
                  <a:schemeClr val="bg1"/>
                </a:solidFill>
                <a:latin typeface="+mj-lt"/>
              </a:rPr>
              <a:t>3</a:t>
            </a:r>
            <a:endParaRPr lang="sv-SE" sz="1200" baseline="30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Content Placeholder 1">
            <a:extLst>
              <a:ext uri="{FF2B5EF4-FFF2-40B4-BE49-F238E27FC236}">
                <a16:creationId xmlns:a16="http://schemas.microsoft.com/office/drawing/2014/main" id="{E3A8E943-C08C-0F26-2C9F-0DEECDAE09E2}"/>
              </a:ext>
            </a:extLst>
          </p:cNvPr>
          <p:cNvSpPr txBox="1">
            <a:spLocks/>
          </p:cNvSpPr>
          <p:nvPr/>
        </p:nvSpPr>
        <p:spPr>
          <a:xfrm>
            <a:off x="954084" y="3214657"/>
            <a:ext cx="2397884" cy="553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 err="1">
                <a:solidFill>
                  <a:schemeClr val="bg1"/>
                </a:solidFill>
              </a:rPr>
              <a:t>Protects</a:t>
            </a:r>
            <a:r>
              <a:rPr lang="sv-SE" sz="1200">
                <a:solidFill>
                  <a:schemeClr val="bg1"/>
                </a:solidFill>
              </a:rPr>
              <a:t> skin with </a:t>
            </a:r>
            <a:br>
              <a:rPr lang="sv-SE" sz="1200">
                <a:solidFill>
                  <a:schemeClr val="bg1"/>
                </a:solidFill>
              </a:rPr>
            </a:br>
            <a:r>
              <a:rPr lang="sv-SE" sz="1200">
                <a:solidFill>
                  <a:schemeClr val="bg1"/>
                </a:solidFill>
              </a:rPr>
              <a:t>Safetac® technology</a:t>
            </a:r>
            <a:r>
              <a:rPr lang="sv-SE" sz="1200" baseline="30000">
                <a:solidFill>
                  <a:schemeClr val="bg1"/>
                </a:solidFill>
              </a:rPr>
              <a:t>5-7</a:t>
            </a:r>
            <a:endParaRPr lang="sv-SE" sz="900" baseline="30000">
              <a:solidFill>
                <a:schemeClr val="bg1"/>
              </a:solidFill>
            </a:endParaRPr>
          </a:p>
        </p:txBody>
      </p:sp>
      <p:sp>
        <p:nvSpPr>
          <p:cNvPr id="40" name="Content Placeholder 1">
            <a:extLst>
              <a:ext uri="{FF2B5EF4-FFF2-40B4-BE49-F238E27FC236}">
                <a16:creationId xmlns:a16="http://schemas.microsoft.com/office/drawing/2014/main" id="{AEAB22F5-7149-3EFF-877E-953E9E46E57A}"/>
              </a:ext>
            </a:extLst>
          </p:cNvPr>
          <p:cNvSpPr txBox="1">
            <a:spLocks/>
          </p:cNvSpPr>
          <p:nvPr/>
        </p:nvSpPr>
        <p:spPr>
          <a:xfrm>
            <a:off x="785509" y="3214658"/>
            <a:ext cx="625196" cy="2266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500">
                <a:solidFill>
                  <a:schemeClr val="bg1"/>
                </a:solidFill>
                <a:latin typeface="+mj-lt"/>
              </a:rPr>
              <a:t>5</a:t>
            </a:r>
            <a:endParaRPr lang="sv-SE" sz="1200" baseline="300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BACC42F-5C89-69D2-A0F9-78AA0A46D34B}"/>
              </a:ext>
            </a:extLst>
          </p:cNvPr>
          <p:cNvGrpSpPr/>
          <p:nvPr/>
        </p:nvGrpSpPr>
        <p:grpSpPr>
          <a:xfrm>
            <a:off x="589375" y="3782130"/>
            <a:ext cx="1949478" cy="553550"/>
            <a:chOff x="589375" y="3782130"/>
            <a:chExt cx="1949478" cy="553550"/>
          </a:xfrm>
        </p:grpSpPr>
        <p:sp>
          <p:nvSpPr>
            <p:cNvPr id="41" name="Content Placeholder 1">
              <a:extLst>
                <a:ext uri="{FF2B5EF4-FFF2-40B4-BE49-F238E27FC236}">
                  <a16:creationId xmlns:a16="http://schemas.microsoft.com/office/drawing/2014/main" id="{1ED284FE-B765-1735-1865-60B41A642007}"/>
                </a:ext>
              </a:extLst>
            </p:cNvPr>
            <p:cNvSpPr txBox="1">
              <a:spLocks/>
            </p:cNvSpPr>
            <p:nvPr/>
          </p:nvSpPr>
          <p:spPr>
            <a:xfrm>
              <a:off x="757951" y="3782130"/>
              <a:ext cx="1780902" cy="55355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543600" indent="-543600" algn="l" defTabSz="914400" rtl="0" eaLnBrk="1" latinLnBrk="0" hangingPunct="1">
                <a:lnSpc>
                  <a:spcPct val="95000"/>
                </a:lnSpc>
                <a:spcBef>
                  <a:spcPts val="2000"/>
                </a:spcBef>
                <a:spcAft>
                  <a:spcPts val="0"/>
                </a:spcAft>
                <a:buFont typeface="Wingdings 3" panose="05040102010807070707" pitchFamily="18" charset="2"/>
                <a:buChar char=""/>
                <a:defRPr sz="3500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1600" indent="-19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2100" kern="1200" spc="-2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8525" indent="-1508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13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3938" indent="-1238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tabLst/>
                <a:defRPr sz="11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46175" indent="-1127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9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79500" indent="-1841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55713" indent="-176213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31925" indent="-176213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6075" indent="-1841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v-SE" sz="1200">
                  <a:solidFill>
                    <a:schemeClr val="bg1"/>
                  </a:solidFill>
                </a:rPr>
                <a:t>Eliminates </a:t>
              </a:r>
              <a:r>
                <a:rPr lang="sv-SE" sz="1200" err="1">
                  <a:solidFill>
                    <a:schemeClr val="bg1"/>
                  </a:solidFill>
                </a:rPr>
                <a:t>dead</a:t>
              </a:r>
              <a:r>
                <a:rPr lang="sv-SE" sz="1200">
                  <a:solidFill>
                    <a:schemeClr val="bg1"/>
                  </a:solidFill>
                </a:rPr>
                <a:t> space with adhesive across the</a:t>
              </a:r>
              <a:br>
                <a:rPr lang="sv-SE" sz="1200">
                  <a:solidFill>
                    <a:schemeClr val="bg1"/>
                  </a:solidFill>
                </a:rPr>
              </a:br>
              <a:r>
                <a:rPr lang="sv-SE" sz="1200" err="1">
                  <a:solidFill>
                    <a:schemeClr val="bg1"/>
                  </a:solidFill>
                </a:rPr>
                <a:t>entire</a:t>
              </a:r>
              <a:r>
                <a:rPr lang="sv-SE" sz="1200">
                  <a:solidFill>
                    <a:schemeClr val="bg1"/>
                  </a:solidFill>
                </a:rPr>
                <a:t> dressing </a:t>
              </a:r>
              <a:endParaRPr lang="sv-SE" sz="900" baseline="30000">
                <a:solidFill>
                  <a:schemeClr val="bg1"/>
                </a:solidFill>
              </a:endParaRPr>
            </a:p>
          </p:txBody>
        </p:sp>
        <p:sp>
          <p:nvSpPr>
            <p:cNvPr id="42" name="Content Placeholder 1">
              <a:extLst>
                <a:ext uri="{FF2B5EF4-FFF2-40B4-BE49-F238E27FC236}">
                  <a16:creationId xmlns:a16="http://schemas.microsoft.com/office/drawing/2014/main" id="{BE58B63E-6CA1-D828-1EBE-BF7ACD46A037}"/>
                </a:ext>
              </a:extLst>
            </p:cNvPr>
            <p:cNvSpPr txBox="1">
              <a:spLocks/>
            </p:cNvSpPr>
            <p:nvPr/>
          </p:nvSpPr>
          <p:spPr>
            <a:xfrm>
              <a:off x="589375" y="3782131"/>
              <a:ext cx="625196" cy="226631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543600" indent="-543600" algn="l" defTabSz="914400" rtl="0" eaLnBrk="1" latinLnBrk="0" hangingPunct="1">
                <a:lnSpc>
                  <a:spcPct val="95000"/>
                </a:lnSpc>
                <a:spcBef>
                  <a:spcPts val="2000"/>
                </a:spcBef>
                <a:spcAft>
                  <a:spcPts val="0"/>
                </a:spcAft>
                <a:buFont typeface="Wingdings 3" panose="05040102010807070707" pitchFamily="18" charset="2"/>
                <a:buChar char=""/>
                <a:defRPr sz="3500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1600" indent="-19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2100" kern="1200" spc="-2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8525" indent="-1508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13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3938" indent="-1238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tabLst/>
                <a:defRPr sz="11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46175" indent="-1127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9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79500" indent="-1841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55713" indent="-176213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31925" indent="-176213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6075" indent="-1841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v-SE" sz="1500">
                  <a:solidFill>
                    <a:schemeClr val="bg1"/>
                  </a:solidFill>
                  <a:latin typeface="+mj-lt"/>
                </a:rPr>
                <a:t>6</a:t>
              </a:r>
              <a:endParaRPr lang="sv-SE" sz="1200" baseline="30000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50" name="Vinklad  49">
            <a:extLst>
              <a:ext uri="{FF2B5EF4-FFF2-40B4-BE49-F238E27FC236}">
                <a16:creationId xmlns:a16="http://schemas.microsoft.com/office/drawing/2014/main" id="{0FC09165-4555-EFC7-B691-A86F42B4F4A5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50994" y="2972842"/>
            <a:ext cx="1371758" cy="228554"/>
          </a:xfrm>
          <a:prstGeom prst="bentConnector3">
            <a:avLst>
              <a:gd name="adj1" fmla="val 6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Vinklad  52">
            <a:extLst>
              <a:ext uri="{FF2B5EF4-FFF2-40B4-BE49-F238E27FC236}">
                <a16:creationId xmlns:a16="http://schemas.microsoft.com/office/drawing/2014/main" id="{33C7CB12-A35F-71BF-9330-43347EA836DD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17470" y="3323721"/>
            <a:ext cx="1020595" cy="159515"/>
          </a:xfrm>
          <a:prstGeom prst="bentConnector3">
            <a:avLst>
              <a:gd name="adj1" fmla="val 275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Vinklad  67">
            <a:extLst>
              <a:ext uri="{FF2B5EF4-FFF2-40B4-BE49-F238E27FC236}">
                <a16:creationId xmlns:a16="http://schemas.microsoft.com/office/drawing/2014/main" id="{543B6DD0-7EB6-A823-5649-0A57B584518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20864" y="3450686"/>
            <a:ext cx="699128" cy="553973"/>
          </a:xfrm>
          <a:prstGeom prst="bentConnector3">
            <a:avLst>
              <a:gd name="adj1" fmla="val -28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Vinklad  71">
            <a:extLst>
              <a:ext uri="{FF2B5EF4-FFF2-40B4-BE49-F238E27FC236}">
                <a16:creationId xmlns:a16="http://schemas.microsoft.com/office/drawing/2014/main" id="{FB1A9858-B211-F45A-4D6C-0CBB3FE1E535}"/>
              </a:ext>
            </a:extLst>
          </p:cNvPr>
          <p:cNvCxnSpPr>
            <a:cxnSpLocks/>
          </p:cNvCxnSpPr>
          <p:nvPr/>
        </p:nvCxnSpPr>
        <p:spPr>
          <a:xfrm>
            <a:off x="2152086" y="3990047"/>
            <a:ext cx="1399064" cy="276775"/>
          </a:xfrm>
          <a:prstGeom prst="bentConnector3">
            <a:avLst>
              <a:gd name="adj1" fmla="val 1023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ontent Placeholder 1">
            <a:extLst>
              <a:ext uri="{FF2B5EF4-FFF2-40B4-BE49-F238E27FC236}">
                <a16:creationId xmlns:a16="http://schemas.microsoft.com/office/drawing/2014/main" id="{FAF54639-4FA9-679D-5CB3-A8D306D6CBAE}"/>
              </a:ext>
            </a:extLst>
          </p:cNvPr>
          <p:cNvSpPr txBox="1">
            <a:spLocks/>
          </p:cNvSpPr>
          <p:nvPr/>
        </p:nvSpPr>
        <p:spPr>
          <a:xfrm>
            <a:off x="6874010" y="4146596"/>
            <a:ext cx="1780902" cy="553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 err="1">
                <a:solidFill>
                  <a:schemeClr val="bg1"/>
                </a:solidFill>
              </a:rPr>
              <a:t>Safetac</a:t>
            </a:r>
            <a:r>
              <a:rPr lang="sv-SE" sz="1200">
                <a:solidFill>
                  <a:schemeClr val="bg1"/>
                </a:solidFill>
              </a:rPr>
              <a:t> technology</a:t>
            </a:r>
          </a:p>
        </p:txBody>
      </p:sp>
      <p:sp>
        <p:nvSpPr>
          <p:cNvPr id="79" name="Content Placeholder 1">
            <a:extLst>
              <a:ext uri="{FF2B5EF4-FFF2-40B4-BE49-F238E27FC236}">
                <a16:creationId xmlns:a16="http://schemas.microsoft.com/office/drawing/2014/main" id="{5767BFFD-3325-D593-9346-AA032E546C02}"/>
              </a:ext>
            </a:extLst>
          </p:cNvPr>
          <p:cNvSpPr txBox="1">
            <a:spLocks/>
          </p:cNvSpPr>
          <p:nvPr/>
        </p:nvSpPr>
        <p:spPr>
          <a:xfrm>
            <a:off x="6583707" y="2292996"/>
            <a:ext cx="1780902" cy="553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>
                <a:solidFill>
                  <a:schemeClr val="bg1"/>
                </a:solidFill>
              </a:rPr>
              <a:t>Supporting </a:t>
            </a:r>
            <a:r>
              <a:rPr lang="sv-SE" sz="1200" err="1">
                <a:solidFill>
                  <a:schemeClr val="bg1"/>
                </a:solidFill>
              </a:rPr>
              <a:t>frame</a:t>
            </a:r>
            <a:r>
              <a:rPr lang="sv-SE" sz="1200">
                <a:solidFill>
                  <a:schemeClr val="bg1"/>
                </a:solidFill>
              </a:rPr>
              <a:t>, </a:t>
            </a:r>
            <a:r>
              <a:rPr lang="sv-SE" sz="1200" err="1">
                <a:solidFill>
                  <a:schemeClr val="bg1"/>
                </a:solidFill>
              </a:rPr>
              <a:t>easier</a:t>
            </a:r>
            <a:r>
              <a:rPr lang="sv-SE" sz="1200">
                <a:solidFill>
                  <a:schemeClr val="bg1"/>
                </a:solidFill>
              </a:rPr>
              <a:t> handling and </a:t>
            </a:r>
            <a:r>
              <a:rPr lang="sv-SE" sz="1200" err="1">
                <a:solidFill>
                  <a:schemeClr val="bg1"/>
                </a:solidFill>
              </a:rPr>
              <a:t>application</a:t>
            </a:r>
            <a:r>
              <a:rPr lang="sv-SE" sz="120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EC7A82-1A8A-FAB6-C1BB-ACF94AF949E6}"/>
              </a:ext>
            </a:extLst>
          </p:cNvPr>
          <p:cNvGrpSpPr/>
          <p:nvPr/>
        </p:nvGrpSpPr>
        <p:grpSpPr>
          <a:xfrm>
            <a:off x="6435730" y="1266825"/>
            <a:ext cx="2023670" cy="808978"/>
            <a:chOff x="6435730" y="1266825"/>
            <a:chExt cx="2023670" cy="808978"/>
          </a:xfrm>
        </p:grpSpPr>
        <p:sp>
          <p:nvSpPr>
            <p:cNvPr id="78" name="Content Placeholder 1">
              <a:extLst>
                <a:ext uri="{FF2B5EF4-FFF2-40B4-BE49-F238E27FC236}">
                  <a16:creationId xmlns:a16="http://schemas.microsoft.com/office/drawing/2014/main" id="{4290FBE3-AD69-C9AD-6B17-C90FF238EFAC}"/>
                </a:ext>
              </a:extLst>
            </p:cNvPr>
            <p:cNvSpPr txBox="1">
              <a:spLocks/>
            </p:cNvSpPr>
            <p:nvPr/>
          </p:nvSpPr>
          <p:spPr>
            <a:xfrm>
              <a:off x="6583707" y="1406908"/>
              <a:ext cx="1780902" cy="55355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543600" indent="-543600" algn="l" defTabSz="914400" rtl="0" eaLnBrk="1" latinLnBrk="0" hangingPunct="1">
                <a:lnSpc>
                  <a:spcPct val="95000"/>
                </a:lnSpc>
                <a:spcBef>
                  <a:spcPts val="2000"/>
                </a:spcBef>
                <a:spcAft>
                  <a:spcPts val="0"/>
                </a:spcAft>
                <a:buFont typeface="Wingdings 3" panose="05040102010807070707" pitchFamily="18" charset="2"/>
                <a:buChar char=""/>
                <a:defRPr sz="3500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1600" indent="-19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2100" kern="1200" spc="-2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8525" indent="-1508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13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3938" indent="-1238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tabLst/>
                <a:defRPr sz="11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46175" indent="-1127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Molnlycke Sans Light" pitchFamily="2" charset="0"/>
                <a:buChar char="−"/>
                <a:defRPr sz="900" kern="1200" spc="-2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79500" indent="-1841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55713" indent="-176213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31925" indent="-176213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6075" indent="-1841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v-SE" sz="1200">
                  <a:solidFill>
                    <a:schemeClr val="bg1"/>
                  </a:solidFill>
                </a:rPr>
                <a:t>Up to 14 days’ </a:t>
              </a:r>
              <a:r>
                <a:rPr lang="sv-SE" sz="1200" err="1">
                  <a:solidFill>
                    <a:schemeClr val="bg1"/>
                  </a:solidFill>
                </a:rPr>
                <a:t>wear</a:t>
              </a:r>
              <a:r>
                <a:rPr lang="sv-SE" sz="1200">
                  <a:solidFill>
                    <a:schemeClr val="bg1"/>
                  </a:solidFill>
                </a:rPr>
                <a:t> </a:t>
              </a:r>
              <a:r>
                <a:rPr lang="sv-SE" sz="1200" err="1">
                  <a:solidFill>
                    <a:schemeClr val="bg1"/>
                  </a:solidFill>
                </a:rPr>
                <a:t>time</a:t>
              </a:r>
              <a:r>
                <a:rPr lang="sv-SE" sz="1200">
                  <a:solidFill>
                    <a:schemeClr val="bg1"/>
                  </a:solidFill>
                </a:rPr>
                <a:t> for </a:t>
              </a:r>
              <a:r>
                <a:rPr lang="sv-SE" sz="1200" err="1">
                  <a:solidFill>
                    <a:schemeClr val="bg1"/>
                  </a:solidFill>
                </a:rPr>
                <a:t>better</a:t>
              </a:r>
              <a:r>
                <a:rPr lang="sv-SE" sz="1200">
                  <a:solidFill>
                    <a:schemeClr val="bg1"/>
                  </a:solidFill>
                </a:rPr>
                <a:t> value and less </a:t>
              </a:r>
              <a:r>
                <a:rPr lang="sv-SE" sz="1200" err="1">
                  <a:solidFill>
                    <a:schemeClr val="bg1"/>
                  </a:solidFill>
                </a:rPr>
                <a:t>waste</a:t>
              </a:r>
              <a:r>
                <a:rPr lang="sv-SE" sz="1200">
                  <a:solidFill>
                    <a:schemeClr val="bg1"/>
                  </a:solidFill>
                </a:rPr>
                <a:t> </a:t>
              </a:r>
              <a:r>
                <a:rPr lang="sv-SE" sz="1200" err="1">
                  <a:solidFill>
                    <a:schemeClr val="bg1"/>
                  </a:solidFill>
                </a:rPr>
                <a:t>than</a:t>
              </a:r>
              <a:r>
                <a:rPr lang="sv-SE" sz="1200">
                  <a:solidFill>
                    <a:schemeClr val="bg1"/>
                  </a:solidFill>
                </a:rPr>
                <a:t> low-cost alternatives </a:t>
              </a:r>
            </a:p>
          </p:txBody>
        </p:sp>
        <p:sp>
          <p:nvSpPr>
            <p:cNvPr id="80" name="Rektangel med rundade hörn 79">
              <a:extLst>
                <a:ext uri="{FF2B5EF4-FFF2-40B4-BE49-F238E27FC236}">
                  <a16:creationId xmlns:a16="http://schemas.microsoft.com/office/drawing/2014/main" id="{46122FFC-2C02-7C2D-6C35-14FCCE55C4BC}"/>
                </a:ext>
              </a:extLst>
            </p:cNvPr>
            <p:cNvSpPr/>
            <p:nvPr/>
          </p:nvSpPr>
          <p:spPr>
            <a:xfrm>
              <a:off x="6435730" y="1266825"/>
              <a:ext cx="2023670" cy="808978"/>
            </a:xfrm>
            <a:prstGeom prst="roundRect">
              <a:avLst>
                <a:gd name="adj" fmla="val 9602"/>
              </a:avLst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75" err="1">
                <a:cs typeface="Arial" panose="020B0604020202020204" pitchFamily="34" charset="0"/>
              </a:endParaRPr>
            </a:p>
          </p:txBody>
        </p:sp>
      </p:grpSp>
      <p:sp>
        <p:nvSpPr>
          <p:cNvPr id="81" name="Rektangel med rundade hörn 80">
            <a:extLst>
              <a:ext uri="{FF2B5EF4-FFF2-40B4-BE49-F238E27FC236}">
                <a16:creationId xmlns:a16="http://schemas.microsoft.com/office/drawing/2014/main" id="{EC04039E-DD27-D1F8-2E33-42F0A001E6C5}"/>
              </a:ext>
            </a:extLst>
          </p:cNvPr>
          <p:cNvSpPr/>
          <p:nvPr/>
        </p:nvSpPr>
        <p:spPr>
          <a:xfrm>
            <a:off x="6440049" y="2152575"/>
            <a:ext cx="2023670" cy="624611"/>
          </a:xfrm>
          <a:prstGeom prst="roundRect">
            <a:avLst>
              <a:gd name="adj" fmla="val 9602"/>
            </a:avLst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75" err="1">
              <a:cs typeface="Arial" panose="020B0604020202020204" pitchFamily="34" charset="0"/>
            </a:endParaRPr>
          </a:p>
        </p:txBody>
      </p:sp>
      <p:cxnSp>
        <p:nvCxnSpPr>
          <p:cNvPr id="82" name="Rak pil 81">
            <a:extLst>
              <a:ext uri="{FF2B5EF4-FFF2-40B4-BE49-F238E27FC236}">
                <a16:creationId xmlns:a16="http://schemas.microsoft.com/office/drawing/2014/main" id="{6AC98DE4-4B42-ECBD-7D92-522BB4A11F62}"/>
              </a:ext>
            </a:extLst>
          </p:cNvPr>
          <p:cNvCxnSpPr>
            <a:cxnSpLocks/>
          </p:cNvCxnSpPr>
          <p:nvPr/>
        </p:nvCxnSpPr>
        <p:spPr>
          <a:xfrm>
            <a:off x="7454567" y="2777186"/>
            <a:ext cx="0" cy="600923"/>
          </a:xfrm>
          <a:prstGeom prst="straightConnector1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med rundade hörn 14">
            <a:extLst>
              <a:ext uri="{FF2B5EF4-FFF2-40B4-BE49-F238E27FC236}">
                <a16:creationId xmlns:a16="http://schemas.microsoft.com/office/drawing/2014/main" id="{69A9E0A9-122A-D477-33AA-EA1D8921D477}"/>
              </a:ext>
            </a:extLst>
          </p:cNvPr>
          <p:cNvSpPr/>
          <p:nvPr/>
        </p:nvSpPr>
        <p:spPr>
          <a:xfrm>
            <a:off x="6664438" y="4036832"/>
            <a:ext cx="1587149" cy="805418"/>
          </a:xfrm>
          <a:prstGeom prst="roundRect">
            <a:avLst>
              <a:gd name="adj" fmla="val 9602"/>
            </a:avLst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75" err="1">
              <a:cs typeface="Arial" panose="020B0604020202020204" pitchFamily="34" charset="0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6FCA636-9901-D197-452F-B9AA58245C07}"/>
              </a:ext>
            </a:extLst>
          </p:cNvPr>
          <p:cNvSpPr txBox="1">
            <a:spLocks/>
          </p:cNvSpPr>
          <p:nvPr/>
        </p:nvSpPr>
        <p:spPr>
          <a:xfrm>
            <a:off x="1109737" y="2777933"/>
            <a:ext cx="1863835" cy="553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 err="1">
                <a:solidFill>
                  <a:schemeClr val="bg1"/>
                </a:solidFill>
              </a:rPr>
              <a:t>Stays</a:t>
            </a:r>
            <a:r>
              <a:rPr lang="sv-SE" sz="1200">
                <a:solidFill>
                  <a:schemeClr val="bg1"/>
                </a:solidFill>
              </a:rPr>
              <a:t> on </a:t>
            </a:r>
            <a:r>
              <a:rPr lang="sv-SE" sz="1200" err="1">
                <a:solidFill>
                  <a:schemeClr val="bg1"/>
                </a:solidFill>
              </a:rPr>
              <a:t>well</a:t>
            </a:r>
            <a:r>
              <a:rPr lang="sv-SE" sz="1200">
                <a:solidFill>
                  <a:schemeClr val="bg1"/>
                </a:solidFill>
              </a:rPr>
              <a:t> – up to 14 days</a:t>
            </a:r>
            <a:r>
              <a:rPr lang="sv-SE" sz="1200" baseline="30000">
                <a:solidFill>
                  <a:schemeClr val="bg1"/>
                </a:solidFill>
              </a:rPr>
              <a:t>9</a:t>
            </a:r>
            <a:endParaRPr lang="sv-SE" sz="900" baseline="30000">
              <a:solidFill>
                <a:schemeClr val="bg1"/>
              </a:solidFill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2D0CB21F-0526-0AB8-EE3F-571E8CE0FFE4}"/>
              </a:ext>
            </a:extLst>
          </p:cNvPr>
          <p:cNvSpPr txBox="1">
            <a:spLocks/>
          </p:cNvSpPr>
          <p:nvPr/>
        </p:nvSpPr>
        <p:spPr>
          <a:xfrm>
            <a:off x="961283" y="2766186"/>
            <a:ext cx="625196" cy="2266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43600" indent="-543600" algn="l" defTabSz="914400" rtl="0" eaLnBrk="1" latinLnBrk="0" hangingPunct="1">
              <a:lnSpc>
                <a:spcPct val="95000"/>
              </a:lnSpc>
              <a:spcBef>
                <a:spcPts val="2000"/>
              </a:spcBef>
              <a:spcAft>
                <a:spcPts val="0"/>
              </a:spcAft>
              <a:buFont typeface="Wingdings 3" panose="05040102010807070707" pitchFamily="18" charset="2"/>
              <a:buChar char=""/>
              <a:defRPr sz="3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19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21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1508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13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3938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tabLst/>
              <a:defRPr sz="11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1127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olnlycke Sans Light" pitchFamily="2" charset="0"/>
              <a:buChar char="−"/>
              <a:defRPr sz="900" kern="1200" spc="-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500">
                <a:solidFill>
                  <a:schemeClr val="bg1"/>
                </a:solidFill>
                <a:latin typeface="+mj-lt"/>
              </a:rPr>
              <a:t>4</a:t>
            </a:r>
            <a:endParaRPr lang="sv-SE" sz="1200" baseline="30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B87B4F9D-781E-005A-CC8A-7D0E57B99B69}"/>
              </a:ext>
            </a:extLst>
          </p:cNvPr>
          <p:cNvSpPr txBox="1">
            <a:spLocks/>
          </p:cNvSpPr>
          <p:nvPr/>
        </p:nvSpPr>
        <p:spPr bwMode="auto">
          <a:xfrm>
            <a:off x="293813" y="440241"/>
            <a:ext cx="6872895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defRPr sz="4575" kern="1200" spc="-15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>
                <a:solidFill>
                  <a:schemeClr val="bg1"/>
                </a:solidFill>
              </a:rPr>
              <a:t>Fulfilling the requirements with evidence</a:t>
            </a: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97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24" grpId="0"/>
      <p:bldP spid="25" grpId="0"/>
      <p:bldP spid="34" grpId="0"/>
      <p:bldP spid="36" grpId="0"/>
      <p:bldP spid="39" grpId="0"/>
      <p:bldP spid="40" grpId="0"/>
      <p:bldP spid="77" grpId="0"/>
      <p:bldP spid="79" grpId="0"/>
      <p:bldP spid="81" grpId="0" animBg="1"/>
      <p:bldP spid="15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CD41EA7-5A53-B589-3C51-D86CA10E2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39A84D9C-D338-ABD9-287E-9A2BD1556273}"/>
              </a:ext>
            </a:extLst>
          </p:cNvPr>
          <p:cNvSpPr txBox="1">
            <a:spLocks/>
          </p:cNvSpPr>
          <p:nvPr/>
        </p:nvSpPr>
        <p:spPr>
          <a:xfrm>
            <a:off x="8126018" y="188667"/>
            <a:ext cx="757237" cy="36318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rtl="0" eaLnBrk="0" fontAlgn="base" hangingPunct="0">
              <a:spcBef>
                <a:spcPts val="1500"/>
              </a:spcBef>
              <a:spcAft>
                <a:spcPct val="0"/>
              </a:spcAft>
              <a:buFont typeface="Wingdings 3" pitchFamily="2" charset="2"/>
              <a:buNone/>
              <a:defRPr sz="100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6022" indent="-147638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157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3894" indent="-113110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97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7954" indent="-92869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82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631" indent="-84535" algn="l" rtl="0" eaLnBrk="0" fontAlgn="base" hangingPunct="0">
              <a:spcBef>
                <a:spcPct val="0"/>
              </a:spcBef>
              <a:spcAft>
                <a:spcPct val="0"/>
              </a:spcAft>
              <a:buFont typeface="Molnlycke Sans Light" pitchFamily="2" charset="77"/>
              <a:buChar char="−"/>
              <a:defRPr sz="675" kern="1200" spc="-1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625" indent="-138113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41785" indent="-13216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3944" indent="-13216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12056" indent="-138113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  <p:grpSp>
        <p:nvGrpSpPr>
          <p:cNvPr id="43" name="Grupp 42">
            <a:extLst>
              <a:ext uri="{FF2B5EF4-FFF2-40B4-BE49-F238E27FC236}">
                <a16:creationId xmlns:a16="http://schemas.microsoft.com/office/drawing/2014/main" id="{6CC720F1-3E78-EDBF-91E0-7C10BCC80339}"/>
              </a:ext>
            </a:extLst>
          </p:cNvPr>
          <p:cNvGrpSpPr/>
          <p:nvPr/>
        </p:nvGrpSpPr>
        <p:grpSpPr>
          <a:xfrm>
            <a:off x="1933371" y="1412133"/>
            <a:ext cx="1505434" cy="2502705"/>
            <a:chOff x="259738" y="1380570"/>
            <a:chExt cx="2355380" cy="2502705"/>
          </a:xfrm>
        </p:grpSpPr>
        <p:sp>
          <p:nvSpPr>
            <p:cNvPr id="123" name="textruta 2">
              <a:extLst>
                <a:ext uri="{FF2B5EF4-FFF2-40B4-BE49-F238E27FC236}">
                  <a16:creationId xmlns:a16="http://schemas.microsoft.com/office/drawing/2014/main" id="{76C8CED4-31D1-E360-46BB-5CAE0D3F9330}"/>
                </a:ext>
              </a:extLst>
            </p:cNvPr>
            <p:cNvSpPr txBox="1"/>
            <p:nvPr/>
          </p:nvSpPr>
          <p:spPr>
            <a:xfrm>
              <a:off x="268221" y="1614854"/>
              <a:ext cx="2260875" cy="8726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 anchorCtr="0">
              <a:spAutoFit/>
            </a:bodyPr>
            <a:lstStyle/>
            <a:p>
              <a:pPr>
                <a:spcAft>
                  <a:spcPts val="225"/>
                </a:spcAft>
              </a:pPr>
              <a:br>
                <a:rPr lang="en-GB" sz="1100">
                  <a:latin typeface="+mn-lt"/>
                </a:rPr>
              </a:br>
              <a:r>
                <a:rPr lang="en-GB" sz="1100"/>
                <a:t>v Overschelde et al</a:t>
              </a:r>
              <a:r>
                <a:rPr lang="en-GB" sz="1200" baseline="30000"/>
                <a:t>9</a:t>
              </a:r>
            </a:p>
            <a:p>
              <a:pPr>
                <a:spcAft>
                  <a:spcPts val="225"/>
                </a:spcAft>
              </a:pPr>
              <a:r>
                <a:rPr lang="en-GB" sz="1100"/>
                <a:t>Retrospective study, </a:t>
              </a:r>
              <a:br>
                <a:rPr lang="en-GB" sz="1100"/>
              </a:br>
              <a:r>
                <a:rPr lang="en-GB" sz="1100"/>
                <a:t>Open orthopaedics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4C18FD48-7FC7-CA74-E2AA-FCF434FF9C8D}"/>
                </a:ext>
              </a:extLst>
            </p:cNvPr>
            <p:cNvSpPr/>
            <p:nvPr/>
          </p:nvSpPr>
          <p:spPr>
            <a:xfrm>
              <a:off x="259738" y="2729956"/>
              <a:ext cx="2355380" cy="11533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Safe use 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of Mepilex Border Post-Op </a:t>
              </a:r>
              <a:b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</a:b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for </a:t>
              </a: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up to 14 days</a:t>
              </a:r>
            </a:p>
          </p:txBody>
        </p:sp>
        <p:sp>
          <p:nvSpPr>
            <p:cNvPr id="4" name="Rektangel med rundade hörn 3">
              <a:extLst>
                <a:ext uri="{FF2B5EF4-FFF2-40B4-BE49-F238E27FC236}">
                  <a16:creationId xmlns:a16="http://schemas.microsoft.com/office/drawing/2014/main" id="{5491FCA8-8EB2-2EC7-F363-20BE7FE45776}"/>
                </a:ext>
              </a:extLst>
            </p:cNvPr>
            <p:cNvSpPr/>
            <p:nvPr/>
          </p:nvSpPr>
          <p:spPr>
            <a:xfrm>
              <a:off x="371086" y="1380570"/>
              <a:ext cx="720215" cy="264979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2024</a:t>
              </a:r>
            </a:p>
          </p:txBody>
        </p:sp>
        <p:sp>
          <p:nvSpPr>
            <p:cNvPr id="5" name="Rektangel med rundade hörn 4">
              <a:extLst>
                <a:ext uri="{FF2B5EF4-FFF2-40B4-BE49-F238E27FC236}">
                  <a16:creationId xmlns:a16="http://schemas.microsoft.com/office/drawing/2014/main" id="{58B7C4F4-F79D-8D3B-04BC-F96836AE1787}"/>
                </a:ext>
              </a:extLst>
            </p:cNvPr>
            <p:cNvSpPr/>
            <p:nvPr/>
          </p:nvSpPr>
          <p:spPr>
            <a:xfrm>
              <a:off x="1138838" y="1391096"/>
              <a:ext cx="1335526" cy="2544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554 patients</a:t>
              </a:r>
            </a:p>
          </p:txBody>
        </p:sp>
        <p:pic>
          <p:nvPicPr>
            <p:cNvPr id="2" name="Bild 1" descr="Bock kontur">
              <a:extLst>
                <a:ext uri="{FF2B5EF4-FFF2-40B4-BE49-F238E27FC236}">
                  <a16:creationId xmlns:a16="http://schemas.microsoft.com/office/drawing/2014/main" id="{99DD1AA4-C0C2-8D86-1A7F-0025822A47F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2661" y="2729956"/>
              <a:ext cx="344159" cy="459563"/>
            </a:xfrm>
            <a:prstGeom prst="rect">
              <a:avLst/>
            </a:prstGeom>
          </p:spPr>
        </p:pic>
      </p:grpSp>
      <p:grpSp>
        <p:nvGrpSpPr>
          <p:cNvPr id="44" name="Grupp 43">
            <a:extLst>
              <a:ext uri="{FF2B5EF4-FFF2-40B4-BE49-F238E27FC236}">
                <a16:creationId xmlns:a16="http://schemas.microsoft.com/office/drawing/2014/main" id="{AC4909DD-D5F7-22A8-B60B-143FBA1E68A0}"/>
              </a:ext>
            </a:extLst>
          </p:cNvPr>
          <p:cNvGrpSpPr/>
          <p:nvPr/>
        </p:nvGrpSpPr>
        <p:grpSpPr>
          <a:xfrm>
            <a:off x="3499014" y="1416125"/>
            <a:ext cx="1844178" cy="2986145"/>
            <a:chOff x="2224320" y="1379683"/>
            <a:chExt cx="2487982" cy="2847811"/>
          </a:xfrm>
        </p:grpSpPr>
        <p:pic>
          <p:nvPicPr>
            <p:cNvPr id="12" name="Bild 11" descr="Bock kontur">
              <a:extLst>
                <a:ext uri="{FF2B5EF4-FFF2-40B4-BE49-F238E27FC236}">
                  <a16:creationId xmlns:a16="http://schemas.microsoft.com/office/drawing/2014/main" id="{57323A35-62CD-EC1F-D7E8-81160BA5503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97079" y="2651676"/>
              <a:ext cx="344159" cy="459563"/>
            </a:xfrm>
            <a:prstGeom prst="rect">
              <a:avLst/>
            </a:prstGeom>
          </p:spPr>
        </p:pic>
        <p:pic>
          <p:nvPicPr>
            <p:cNvPr id="22" name="Bild 21" descr="Bock kontur">
              <a:extLst>
                <a:ext uri="{FF2B5EF4-FFF2-40B4-BE49-F238E27FC236}">
                  <a16:creationId xmlns:a16="http://schemas.microsoft.com/office/drawing/2014/main" id="{917606D1-9F9C-C945-4416-47EB160DF0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97079" y="3227595"/>
              <a:ext cx="344159" cy="459563"/>
            </a:xfrm>
            <a:prstGeom prst="rect">
              <a:avLst/>
            </a:prstGeom>
          </p:spPr>
        </p:pic>
        <p:pic>
          <p:nvPicPr>
            <p:cNvPr id="24" name="Bild 23" descr="Bock kontur">
              <a:extLst>
                <a:ext uri="{FF2B5EF4-FFF2-40B4-BE49-F238E27FC236}">
                  <a16:creationId xmlns:a16="http://schemas.microsoft.com/office/drawing/2014/main" id="{42FC87B1-B602-27DD-BC6A-CDDA8C71B5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97079" y="3516198"/>
              <a:ext cx="344159" cy="459563"/>
            </a:xfrm>
            <a:prstGeom prst="rect">
              <a:avLst/>
            </a:prstGeom>
          </p:spPr>
        </p:pic>
        <p:cxnSp>
          <p:nvCxnSpPr>
            <p:cNvPr id="36" name="Rak 35">
              <a:extLst>
                <a:ext uri="{FF2B5EF4-FFF2-40B4-BE49-F238E27FC236}">
                  <a16:creationId xmlns:a16="http://schemas.microsoft.com/office/drawing/2014/main" id="{7B6F73AB-6328-2B67-9A6E-F196E508CD97}"/>
                </a:ext>
              </a:extLst>
            </p:cNvPr>
            <p:cNvCxnSpPr/>
            <p:nvPr/>
          </p:nvCxnSpPr>
          <p:spPr>
            <a:xfrm>
              <a:off x="2224320" y="1379683"/>
              <a:ext cx="0" cy="2847811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textruta 2">
              <a:extLst>
                <a:ext uri="{FF2B5EF4-FFF2-40B4-BE49-F238E27FC236}">
                  <a16:creationId xmlns:a16="http://schemas.microsoft.com/office/drawing/2014/main" id="{92AFE0FA-9D60-F372-FB11-9E91383395BE}"/>
                </a:ext>
              </a:extLst>
            </p:cNvPr>
            <p:cNvSpPr txBox="1"/>
            <p:nvPr/>
          </p:nvSpPr>
          <p:spPr>
            <a:xfrm>
              <a:off x="2393017" y="1629755"/>
              <a:ext cx="2189267" cy="83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 anchorCtr="0">
              <a:spAutoFit/>
            </a:bodyPr>
            <a:lstStyle/>
            <a:p>
              <a:pPr>
                <a:spcAft>
                  <a:spcPts val="225"/>
                </a:spcAft>
              </a:pPr>
              <a:br>
                <a:rPr lang="en-GB" sz="1100">
                  <a:latin typeface="+mn-lt"/>
                </a:rPr>
              </a:br>
              <a:r>
                <a:rPr lang="en-GB" sz="1100" err="1"/>
                <a:t>Beele</a:t>
              </a:r>
              <a:r>
                <a:rPr lang="en-GB" sz="1100"/>
                <a:t> et al</a:t>
              </a:r>
              <a:r>
                <a:rPr lang="en-GB" sz="1100" baseline="30000"/>
                <a:t>5</a:t>
              </a:r>
            </a:p>
            <a:p>
              <a:pPr>
                <a:spcAft>
                  <a:spcPts val="225"/>
                </a:spcAft>
              </a:pPr>
              <a:r>
                <a:rPr lang="en-GB" sz="1100"/>
                <a:t>Randomised Clinical Trial, </a:t>
              </a:r>
              <a:br>
                <a:rPr lang="en-GB" sz="1100"/>
              </a:br>
              <a:r>
                <a:rPr lang="en-GB" sz="1100"/>
                <a:t>Open orthopaedics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CC347CCD-09B3-4D4D-FD5C-F365C27EF131}"/>
                </a:ext>
              </a:extLst>
            </p:cNvPr>
            <p:cNvSpPr/>
            <p:nvPr/>
          </p:nvSpPr>
          <p:spPr>
            <a:xfrm>
              <a:off x="2338284" y="2671542"/>
              <a:ext cx="2374018" cy="11533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High patient satisfaction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 – also during rehabilitation  </a:t>
              </a:r>
            </a:p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No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 skin damage</a:t>
              </a:r>
            </a:p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Excellent ability 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to </a:t>
              </a:r>
              <a:b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</a:b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absorb blood</a:t>
              </a:r>
            </a:p>
          </p:txBody>
        </p:sp>
        <p:sp>
          <p:nvSpPr>
            <p:cNvPr id="6" name="Rektangel med rundade hörn 5">
              <a:extLst>
                <a:ext uri="{FF2B5EF4-FFF2-40B4-BE49-F238E27FC236}">
                  <a16:creationId xmlns:a16="http://schemas.microsoft.com/office/drawing/2014/main" id="{921183F6-EBE3-8D6D-EC73-1A665D35E293}"/>
                </a:ext>
              </a:extLst>
            </p:cNvPr>
            <p:cNvSpPr/>
            <p:nvPr/>
          </p:nvSpPr>
          <p:spPr>
            <a:xfrm>
              <a:off x="2474875" y="1385914"/>
              <a:ext cx="720215" cy="24266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Molnlycke Sans" pitchFamily="2" charset="77"/>
                  <a:cs typeface="Arial" panose="020B0604020202020204" pitchFamily="34" charset="0"/>
                </a:rPr>
                <a:t>2020</a:t>
              </a:r>
            </a:p>
          </p:txBody>
        </p:sp>
        <p:sp>
          <p:nvSpPr>
            <p:cNvPr id="7" name="Rektangel med rundade hörn 6">
              <a:extLst>
                <a:ext uri="{FF2B5EF4-FFF2-40B4-BE49-F238E27FC236}">
                  <a16:creationId xmlns:a16="http://schemas.microsoft.com/office/drawing/2014/main" id="{2C7BCCA0-F1C3-B39B-FDC7-9A7D053A5D4B}"/>
                </a:ext>
              </a:extLst>
            </p:cNvPr>
            <p:cNvSpPr/>
            <p:nvPr/>
          </p:nvSpPr>
          <p:spPr>
            <a:xfrm>
              <a:off x="3253931" y="1385914"/>
              <a:ext cx="1116964" cy="2426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Molnlycke Sans" pitchFamily="2" charset="77"/>
                  <a:cs typeface="Arial" panose="020B0604020202020204" pitchFamily="34" charset="0"/>
                </a:rPr>
                <a:t>103 patients</a:t>
              </a:r>
            </a:p>
          </p:txBody>
        </p:sp>
      </p:grpSp>
      <p:grpSp>
        <p:nvGrpSpPr>
          <p:cNvPr id="46" name="Grupp 45">
            <a:extLst>
              <a:ext uri="{FF2B5EF4-FFF2-40B4-BE49-F238E27FC236}">
                <a16:creationId xmlns:a16="http://schemas.microsoft.com/office/drawing/2014/main" id="{8089A008-4135-C519-EA00-B8B943F16627}"/>
              </a:ext>
            </a:extLst>
          </p:cNvPr>
          <p:cNvGrpSpPr/>
          <p:nvPr/>
        </p:nvGrpSpPr>
        <p:grpSpPr>
          <a:xfrm>
            <a:off x="7113519" y="1412132"/>
            <a:ext cx="2023602" cy="2990140"/>
            <a:chOff x="6588603" y="1375823"/>
            <a:chExt cx="2671032" cy="2888026"/>
          </a:xfrm>
        </p:grpSpPr>
        <p:sp>
          <p:nvSpPr>
            <p:cNvPr id="178" name="textruta 2">
              <a:extLst>
                <a:ext uri="{FF2B5EF4-FFF2-40B4-BE49-F238E27FC236}">
                  <a16:creationId xmlns:a16="http://schemas.microsoft.com/office/drawing/2014/main" id="{E5B3D968-0310-1FDE-EC85-F3B8247CFA5B}"/>
                </a:ext>
              </a:extLst>
            </p:cNvPr>
            <p:cNvSpPr txBox="1"/>
            <p:nvPr/>
          </p:nvSpPr>
          <p:spPr>
            <a:xfrm>
              <a:off x="6777537" y="1602119"/>
              <a:ext cx="2482098" cy="8726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 anchorCtr="0">
              <a:spAutoFit/>
            </a:bodyPr>
            <a:lstStyle/>
            <a:p>
              <a:pPr>
                <a:spcAft>
                  <a:spcPts val="225"/>
                </a:spcAft>
              </a:pPr>
              <a:br>
                <a:rPr lang="en-GB" sz="1100">
                  <a:latin typeface="+mn-lt"/>
                </a:rPr>
              </a:br>
              <a:r>
                <a:rPr lang="en-GB" sz="1100"/>
                <a:t>Peghetti</a:t>
              </a:r>
              <a:r>
                <a:rPr lang="en-GB" sz="1100" baseline="30000"/>
                <a:t>10</a:t>
              </a:r>
            </a:p>
            <a:p>
              <a:pPr>
                <a:spcAft>
                  <a:spcPts val="225"/>
                </a:spcAft>
              </a:pPr>
              <a:r>
                <a:rPr lang="sv-SE" sz="1100">
                  <a:effectLst/>
                  <a:latin typeface="+mn-lt"/>
                </a:rPr>
                <a:t>Quality Improvement Project,</a:t>
              </a:r>
              <a:r>
                <a:rPr lang="en-GB" sz="1100">
                  <a:effectLst/>
                  <a:latin typeface="+mn-lt"/>
                </a:rPr>
                <a:t> </a:t>
              </a:r>
              <a:r>
                <a:rPr lang="en-GB" sz="1100"/>
                <a:t>Open orthopaedics</a:t>
              </a: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046A1A90-A03E-216F-7780-295735AC07A8}"/>
                </a:ext>
              </a:extLst>
            </p:cNvPr>
            <p:cNvSpPr/>
            <p:nvPr/>
          </p:nvSpPr>
          <p:spPr>
            <a:xfrm>
              <a:off x="6832995" y="2702755"/>
              <a:ext cx="2046707" cy="11533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Dramatic reduction </a:t>
              </a:r>
              <a:b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</a:b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of wound complications </a:t>
              </a:r>
              <a:b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</a:b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from 13% to 1.5%</a:t>
              </a:r>
            </a:p>
          </p:txBody>
        </p:sp>
        <p:sp>
          <p:nvSpPr>
            <p:cNvPr id="10" name="Rektangel med rundade hörn 9">
              <a:extLst>
                <a:ext uri="{FF2B5EF4-FFF2-40B4-BE49-F238E27FC236}">
                  <a16:creationId xmlns:a16="http://schemas.microsoft.com/office/drawing/2014/main" id="{D37CA00C-6B44-5A97-3EA1-E1B4AE3518C1}"/>
                </a:ext>
              </a:extLst>
            </p:cNvPr>
            <p:cNvSpPr/>
            <p:nvPr/>
          </p:nvSpPr>
          <p:spPr>
            <a:xfrm>
              <a:off x="6832995" y="1375823"/>
              <a:ext cx="720214" cy="2518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Molnlycke Sans" pitchFamily="2" charset="77"/>
                  <a:cs typeface="Arial" panose="020B0604020202020204" pitchFamily="34" charset="0"/>
                </a:rPr>
                <a:t>2018</a:t>
              </a:r>
            </a:p>
          </p:txBody>
        </p:sp>
        <p:sp>
          <p:nvSpPr>
            <p:cNvPr id="11" name="Rektangel med rundade hörn 10">
              <a:extLst>
                <a:ext uri="{FF2B5EF4-FFF2-40B4-BE49-F238E27FC236}">
                  <a16:creationId xmlns:a16="http://schemas.microsoft.com/office/drawing/2014/main" id="{94BDB53E-0A0D-E9D9-22F3-FB04FCE2A4CC}"/>
                </a:ext>
              </a:extLst>
            </p:cNvPr>
            <p:cNvSpPr/>
            <p:nvPr/>
          </p:nvSpPr>
          <p:spPr>
            <a:xfrm>
              <a:off x="7620035" y="1376837"/>
              <a:ext cx="1036900" cy="24484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Molnlycke Sans" pitchFamily="2" charset="77"/>
                  <a:cs typeface="Arial" panose="020B0604020202020204" pitchFamily="34" charset="0"/>
                </a:rPr>
                <a:t>322 patients</a:t>
              </a:r>
            </a:p>
          </p:txBody>
        </p:sp>
        <p:pic>
          <p:nvPicPr>
            <p:cNvPr id="33" name="Bild 32" descr="Bock kontur">
              <a:extLst>
                <a:ext uri="{FF2B5EF4-FFF2-40B4-BE49-F238E27FC236}">
                  <a16:creationId xmlns:a16="http://schemas.microsoft.com/office/drawing/2014/main" id="{82BB00EA-D2EA-C6E4-670A-32C25B3365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848944" y="2683153"/>
              <a:ext cx="344159" cy="459563"/>
            </a:xfrm>
            <a:prstGeom prst="rect">
              <a:avLst/>
            </a:prstGeom>
          </p:spPr>
        </p:pic>
        <p:cxnSp>
          <p:nvCxnSpPr>
            <p:cNvPr id="38" name="Rak 37">
              <a:extLst>
                <a:ext uri="{FF2B5EF4-FFF2-40B4-BE49-F238E27FC236}">
                  <a16:creationId xmlns:a16="http://schemas.microsoft.com/office/drawing/2014/main" id="{A6C0DE37-3421-4BBC-5022-08E03D9C11A6}"/>
                </a:ext>
              </a:extLst>
            </p:cNvPr>
            <p:cNvCxnSpPr/>
            <p:nvPr/>
          </p:nvCxnSpPr>
          <p:spPr>
            <a:xfrm>
              <a:off x="6588603" y="1416038"/>
              <a:ext cx="0" cy="2847811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 44">
            <a:extLst>
              <a:ext uri="{FF2B5EF4-FFF2-40B4-BE49-F238E27FC236}">
                <a16:creationId xmlns:a16="http://schemas.microsoft.com/office/drawing/2014/main" id="{CDFF8B3F-2E81-C296-EB97-B03BFBA893EE}"/>
              </a:ext>
            </a:extLst>
          </p:cNvPr>
          <p:cNvGrpSpPr/>
          <p:nvPr/>
        </p:nvGrpSpPr>
        <p:grpSpPr>
          <a:xfrm>
            <a:off x="5243886" y="1422658"/>
            <a:ext cx="1783610" cy="3011987"/>
            <a:chOff x="4511596" y="1375182"/>
            <a:chExt cx="2497638" cy="2852312"/>
          </a:xfrm>
        </p:grpSpPr>
        <p:sp>
          <p:nvSpPr>
            <p:cNvPr id="160" name="textruta 2">
              <a:extLst>
                <a:ext uri="{FF2B5EF4-FFF2-40B4-BE49-F238E27FC236}">
                  <a16:creationId xmlns:a16="http://schemas.microsoft.com/office/drawing/2014/main" id="{36D20560-E178-A2E4-D0CB-8328D22B3526}"/>
                </a:ext>
              </a:extLst>
            </p:cNvPr>
            <p:cNvSpPr txBox="1"/>
            <p:nvPr/>
          </p:nvSpPr>
          <p:spPr>
            <a:xfrm>
              <a:off x="4714200" y="1601699"/>
              <a:ext cx="2264976" cy="8264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 anchorCtr="0">
              <a:spAutoFit/>
            </a:bodyPr>
            <a:lstStyle/>
            <a:p>
              <a:pPr>
                <a:spcAft>
                  <a:spcPts val="225"/>
                </a:spcAft>
              </a:pPr>
              <a:br>
                <a:rPr lang="en-GB" sz="1100">
                  <a:latin typeface="+mn-lt"/>
                </a:rPr>
              </a:br>
              <a:r>
                <a:rPr lang="en-GB" sz="1100"/>
                <a:t>Bredow et al</a:t>
              </a:r>
              <a:r>
                <a:rPr lang="en-GB" sz="1100" baseline="30000"/>
                <a:t>7</a:t>
              </a:r>
            </a:p>
            <a:p>
              <a:pPr>
                <a:spcAft>
                  <a:spcPts val="225"/>
                </a:spcAft>
              </a:pPr>
              <a:r>
                <a:rPr lang="en-GB" sz="1100"/>
                <a:t>Randomised Clinical Trial, </a:t>
              </a:r>
              <a:br>
                <a:rPr lang="en-GB" sz="1100"/>
              </a:br>
              <a:r>
                <a:rPr lang="en-GB" sz="1100"/>
                <a:t>Open orthopaedics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94EAC771-5FE1-8490-CA34-6AA903CBA608}"/>
                </a:ext>
              </a:extLst>
            </p:cNvPr>
            <p:cNvSpPr/>
            <p:nvPr/>
          </p:nvSpPr>
          <p:spPr>
            <a:xfrm>
              <a:off x="4755224" y="2655669"/>
              <a:ext cx="2254010" cy="12821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71%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 of patients needed </a:t>
              </a: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no dressing change 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the first week</a:t>
              </a:r>
            </a:p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No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 skin damage</a:t>
              </a:r>
            </a:p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High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 patient satisfaction </a:t>
              </a:r>
            </a:p>
            <a:p>
              <a:pPr>
                <a:spcAft>
                  <a:spcPts val="400"/>
                </a:spcAft>
              </a:pPr>
              <a:r>
                <a:rPr lang="en-GB" sz="1050">
                  <a:solidFill>
                    <a:schemeClr val="tx1"/>
                  </a:solidFill>
                  <a:latin typeface="Molnlycke Sans" pitchFamily="2" charset="77"/>
                </a:rPr>
                <a:t>Lower</a:t>
              </a:r>
              <a:r>
                <a:rPr lang="en-GB" sz="1050">
                  <a:solidFill>
                    <a:schemeClr val="tx1"/>
                  </a:solidFill>
                  <a:latin typeface="Molnlycke Sans Light" pitchFamily="2" charset="77"/>
                </a:rPr>
                <a:t> total cost</a:t>
              </a:r>
            </a:p>
          </p:txBody>
        </p:sp>
        <p:sp>
          <p:nvSpPr>
            <p:cNvPr id="8" name="Rektangel med rundade hörn 7">
              <a:extLst>
                <a:ext uri="{FF2B5EF4-FFF2-40B4-BE49-F238E27FC236}">
                  <a16:creationId xmlns:a16="http://schemas.microsoft.com/office/drawing/2014/main" id="{72E3AEF2-78C4-82AB-B7C9-2D0827EF3216}"/>
                </a:ext>
              </a:extLst>
            </p:cNvPr>
            <p:cNvSpPr/>
            <p:nvPr/>
          </p:nvSpPr>
          <p:spPr>
            <a:xfrm>
              <a:off x="4755224" y="1375182"/>
              <a:ext cx="720215" cy="24096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Molnlycke Sans" pitchFamily="2" charset="77"/>
                  <a:cs typeface="Arial" panose="020B0604020202020204" pitchFamily="34" charset="0"/>
                </a:rPr>
                <a:t>2017</a:t>
              </a:r>
            </a:p>
          </p:txBody>
        </p:sp>
        <p:sp>
          <p:nvSpPr>
            <p:cNvPr id="9" name="Rektangel med rundade hörn 8">
              <a:extLst>
                <a:ext uri="{FF2B5EF4-FFF2-40B4-BE49-F238E27FC236}">
                  <a16:creationId xmlns:a16="http://schemas.microsoft.com/office/drawing/2014/main" id="{9E0B6FC9-6DB6-7068-E9CA-D738B2B19391}"/>
                </a:ext>
              </a:extLst>
            </p:cNvPr>
            <p:cNvSpPr/>
            <p:nvPr/>
          </p:nvSpPr>
          <p:spPr>
            <a:xfrm>
              <a:off x="5553945" y="1375183"/>
              <a:ext cx="1128845" cy="2310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Molnlycke Sans" pitchFamily="2" charset="77"/>
                  <a:cs typeface="Arial" panose="020B0604020202020204" pitchFamily="34" charset="0"/>
                </a:rPr>
                <a:t>208 patients</a:t>
              </a:r>
            </a:p>
          </p:txBody>
        </p:sp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F7E29365-18AC-FE93-DFA2-B1067827015F}"/>
                </a:ext>
              </a:extLst>
            </p:cNvPr>
            <p:cNvGrpSpPr/>
            <p:nvPr/>
          </p:nvGrpSpPr>
          <p:grpSpPr>
            <a:xfrm>
              <a:off x="4816254" y="2626867"/>
              <a:ext cx="364980" cy="1276688"/>
              <a:chOff x="2799395" y="2758302"/>
              <a:chExt cx="364980" cy="1276688"/>
            </a:xfrm>
          </p:grpSpPr>
          <p:pic>
            <p:nvPicPr>
              <p:cNvPr id="29" name="Bild 28" descr="Bock kontur">
                <a:extLst>
                  <a:ext uri="{FF2B5EF4-FFF2-40B4-BE49-F238E27FC236}">
                    <a16:creationId xmlns:a16="http://schemas.microsoft.com/office/drawing/2014/main" id="{CC908EC9-C967-0222-8281-8A44AC6B8F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799395" y="2758302"/>
                <a:ext cx="344159" cy="459563"/>
              </a:xfrm>
              <a:prstGeom prst="rect">
                <a:avLst/>
              </a:prstGeom>
            </p:spPr>
          </p:pic>
          <p:pic>
            <p:nvPicPr>
              <p:cNvPr id="30" name="Bild 29" descr="Bock kontur">
                <a:extLst>
                  <a:ext uri="{FF2B5EF4-FFF2-40B4-BE49-F238E27FC236}">
                    <a16:creationId xmlns:a16="http://schemas.microsoft.com/office/drawing/2014/main" id="{60C57616-5C3C-2FFA-9263-4363ECBC92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801586" y="3336267"/>
                <a:ext cx="344159" cy="459563"/>
              </a:xfrm>
              <a:prstGeom prst="rect">
                <a:avLst/>
              </a:prstGeom>
            </p:spPr>
          </p:pic>
          <p:pic>
            <p:nvPicPr>
              <p:cNvPr id="31" name="Bild 30" descr="Bock kontur">
                <a:extLst>
                  <a:ext uri="{FF2B5EF4-FFF2-40B4-BE49-F238E27FC236}">
                    <a16:creationId xmlns:a16="http://schemas.microsoft.com/office/drawing/2014/main" id="{359DF62C-F9E6-D1DC-8EAF-E4156AC5B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820216" y="3575427"/>
                <a:ext cx="344159" cy="459563"/>
              </a:xfrm>
              <a:prstGeom prst="rect">
                <a:avLst/>
              </a:prstGeom>
            </p:spPr>
          </p:pic>
        </p:grpSp>
        <p:cxnSp>
          <p:nvCxnSpPr>
            <p:cNvPr id="37" name="Rak 36">
              <a:extLst>
                <a:ext uri="{FF2B5EF4-FFF2-40B4-BE49-F238E27FC236}">
                  <a16:creationId xmlns:a16="http://schemas.microsoft.com/office/drawing/2014/main" id="{DFE5DBB4-D121-1F5C-1ADA-673B5475FF49}"/>
                </a:ext>
              </a:extLst>
            </p:cNvPr>
            <p:cNvCxnSpPr/>
            <p:nvPr/>
          </p:nvCxnSpPr>
          <p:spPr>
            <a:xfrm>
              <a:off x="4511596" y="1379683"/>
              <a:ext cx="0" cy="2847811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Bild 38" descr="Bock kontur">
              <a:extLst>
                <a:ext uri="{FF2B5EF4-FFF2-40B4-BE49-F238E27FC236}">
                  <a16:creationId xmlns:a16="http://schemas.microsoft.com/office/drawing/2014/main" id="{F688007F-33E2-FE4E-ECE3-17C0FF9336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38668" y="3760397"/>
              <a:ext cx="344158" cy="459563"/>
            </a:xfrm>
            <a:prstGeom prst="rect">
              <a:avLst/>
            </a:prstGeom>
          </p:spPr>
        </p:pic>
      </p:grpSp>
      <p:cxnSp>
        <p:nvCxnSpPr>
          <p:cNvPr id="13" name="Rak 35">
            <a:extLst>
              <a:ext uri="{FF2B5EF4-FFF2-40B4-BE49-F238E27FC236}">
                <a16:creationId xmlns:a16="http://schemas.microsoft.com/office/drawing/2014/main" id="{668EA052-EE6B-CC81-A221-EBDBF46FE3B2}"/>
              </a:ext>
            </a:extLst>
          </p:cNvPr>
          <p:cNvCxnSpPr>
            <a:cxnSpLocks/>
          </p:cNvCxnSpPr>
          <p:nvPr/>
        </p:nvCxnSpPr>
        <p:spPr>
          <a:xfrm>
            <a:off x="1836405" y="1444379"/>
            <a:ext cx="0" cy="2927543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 42">
            <a:extLst>
              <a:ext uri="{FF2B5EF4-FFF2-40B4-BE49-F238E27FC236}">
                <a16:creationId xmlns:a16="http://schemas.microsoft.com/office/drawing/2014/main" id="{6541F967-53A0-0E5F-3D37-C72B90283AC3}"/>
              </a:ext>
            </a:extLst>
          </p:cNvPr>
          <p:cNvGrpSpPr/>
          <p:nvPr/>
        </p:nvGrpSpPr>
        <p:grpSpPr>
          <a:xfrm>
            <a:off x="252064" y="1422658"/>
            <a:ext cx="1731055" cy="2484676"/>
            <a:chOff x="328894" y="1372049"/>
            <a:chExt cx="2488564" cy="2484676"/>
          </a:xfrm>
        </p:grpSpPr>
        <p:sp>
          <p:nvSpPr>
            <p:cNvPr id="15" name="textruta 2">
              <a:extLst>
                <a:ext uri="{FF2B5EF4-FFF2-40B4-BE49-F238E27FC236}">
                  <a16:creationId xmlns:a16="http://schemas.microsoft.com/office/drawing/2014/main" id="{1622F81E-88E2-17C4-BBFE-DD3314309ECD}"/>
                </a:ext>
              </a:extLst>
            </p:cNvPr>
            <p:cNvSpPr txBox="1"/>
            <p:nvPr/>
          </p:nvSpPr>
          <p:spPr>
            <a:xfrm>
              <a:off x="328894" y="1622258"/>
              <a:ext cx="2488564" cy="8726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 anchorCtr="0">
              <a:spAutoFit/>
            </a:bodyPr>
            <a:lstStyle/>
            <a:p>
              <a:pPr>
                <a:spcAft>
                  <a:spcPts val="225"/>
                </a:spcAft>
              </a:pPr>
              <a:br>
                <a:rPr lang="en-GB" sz="1100">
                  <a:latin typeface="+mn-lt"/>
                </a:rPr>
              </a:br>
              <a:r>
                <a:rPr lang="en-GB" sz="1100"/>
                <a:t>Srivastava N. et al</a:t>
              </a:r>
              <a:r>
                <a:rPr lang="sv-SE" sz="1200" baseline="30000"/>
                <a:t>10</a:t>
              </a:r>
              <a:endParaRPr lang="en-GB" sz="1200" baseline="30000"/>
            </a:p>
            <a:p>
              <a:pPr>
                <a:spcAft>
                  <a:spcPts val="225"/>
                </a:spcAft>
              </a:pPr>
              <a:r>
                <a:rPr lang="en-GB" sz="1100"/>
                <a:t>Randomised Clinical Trial, </a:t>
              </a:r>
              <a:br>
                <a:rPr lang="en-GB" sz="1100"/>
              </a:br>
              <a:r>
                <a:rPr lang="en-GB" sz="1100"/>
                <a:t>Open orthopaedics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617E2AD-109E-A630-F12B-2F00F42C4676}"/>
                </a:ext>
              </a:extLst>
            </p:cNvPr>
            <p:cNvSpPr/>
            <p:nvPr/>
          </p:nvSpPr>
          <p:spPr>
            <a:xfrm>
              <a:off x="328894" y="2703406"/>
              <a:ext cx="1998397" cy="11533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>
                <a:spcAft>
                  <a:spcPts val="400"/>
                </a:spcAft>
              </a:pPr>
              <a:r>
                <a:rPr lang="en-US" sz="1050">
                  <a:solidFill>
                    <a:schemeClr val="tx1"/>
                  </a:solidFill>
                  <a:latin typeface="Molnlycke Sans Light" pitchFamily="2" charset="77"/>
                </a:rPr>
                <a:t>Significantly lower incidence of surgical site complications compared to Aquacel® Ag and </a:t>
              </a:r>
              <a:r>
                <a:rPr lang="en-US" sz="1050" err="1">
                  <a:solidFill>
                    <a:schemeClr val="tx1"/>
                  </a:solidFill>
                  <a:latin typeface="Molnlycke Sans Light" pitchFamily="2" charset="77"/>
                </a:rPr>
                <a:t>Opsite</a:t>
              </a:r>
              <a:r>
                <a:rPr lang="en-US" sz="1050">
                  <a:solidFill>
                    <a:schemeClr val="tx1"/>
                  </a:solidFill>
                  <a:latin typeface="Molnlycke Sans Light" pitchFamily="2" charset="77"/>
                </a:rPr>
                <a:t>® </a:t>
              </a:r>
              <a:endParaRPr lang="en-GB" sz="1050">
                <a:solidFill>
                  <a:schemeClr val="tx1"/>
                </a:solidFill>
                <a:latin typeface="Molnlycke Sans Light" pitchFamily="2" charset="77"/>
              </a:endParaRPr>
            </a:p>
          </p:txBody>
        </p:sp>
        <p:sp>
          <p:nvSpPr>
            <p:cNvPr id="17" name="Rektangel med rundade hörn 3">
              <a:extLst>
                <a:ext uri="{FF2B5EF4-FFF2-40B4-BE49-F238E27FC236}">
                  <a16:creationId xmlns:a16="http://schemas.microsoft.com/office/drawing/2014/main" id="{93644280-8B82-8003-BD4D-7A6DB736ED8B}"/>
                </a:ext>
              </a:extLst>
            </p:cNvPr>
            <p:cNvSpPr/>
            <p:nvPr/>
          </p:nvSpPr>
          <p:spPr>
            <a:xfrm>
              <a:off x="366713" y="1372049"/>
              <a:ext cx="720215" cy="25445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2025</a:t>
              </a:r>
            </a:p>
          </p:txBody>
        </p:sp>
        <p:sp>
          <p:nvSpPr>
            <p:cNvPr id="18" name="Rektangel med rundade hörn 4">
              <a:extLst>
                <a:ext uri="{FF2B5EF4-FFF2-40B4-BE49-F238E27FC236}">
                  <a16:creationId xmlns:a16="http://schemas.microsoft.com/office/drawing/2014/main" id="{C05C4354-CDD0-88B3-C50B-29C5486DF8B8}"/>
                </a:ext>
              </a:extLst>
            </p:cNvPr>
            <p:cNvSpPr/>
            <p:nvPr/>
          </p:nvSpPr>
          <p:spPr>
            <a:xfrm>
              <a:off x="1134465" y="1372049"/>
              <a:ext cx="1335525" cy="254453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Aft>
                  <a:spcPts val="0"/>
                </a:spcAft>
              </a:pPr>
              <a:r>
                <a:rPr lang="en-GB" sz="90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334 patients</a:t>
              </a:r>
            </a:p>
          </p:txBody>
        </p:sp>
      </p:grpSp>
      <p:sp>
        <p:nvSpPr>
          <p:cNvPr id="28" name="Title 2">
            <a:extLst>
              <a:ext uri="{FF2B5EF4-FFF2-40B4-BE49-F238E27FC236}">
                <a16:creationId xmlns:a16="http://schemas.microsoft.com/office/drawing/2014/main" id="{941ED003-BB6E-E9A3-43CB-E0A266876A1D}"/>
              </a:ext>
            </a:extLst>
          </p:cNvPr>
          <p:cNvSpPr txBox="1">
            <a:spLocks/>
          </p:cNvSpPr>
          <p:nvPr/>
        </p:nvSpPr>
        <p:spPr bwMode="auto">
          <a:xfrm>
            <a:off x="293813" y="440241"/>
            <a:ext cx="6872895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defRPr sz="4575" kern="1200" spc="-15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chemeClr val="accent1"/>
                </a:solidFill>
                <a:latin typeface="Molnlycke Sans" pitchFamily="2" charset="77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/>
              <a:t>Key pieces of evidence</a:t>
            </a:r>
            <a:endParaRPr lang="en-US" sz="2400"/>
          </a:p>
        </p:txBody>
      </p:sp>
      <p:cxnSp>
        <p:nvCxnSpPr>
          <p:cNvPr id="35" name="Rak 19">
            <a:extLst>
              <a:ext uri="{FF2B5EF4-FFF2-40B4-BE49-F238E27FC236}">
                <a16:creationId xmlns:a16="http://schemas.microsoft.com/office/drawing/2014/main" id="{B44B6E81-4E46-33F6-C675-6212A0EFC301}"/>
              </a:ext>
            </a:extLst>
          </p:cNvPr>
          <p:cNvCxnSpPr>
            <a:cxnSpLocks/>
          </p:cNvCxnSpPr>
          <p:nvPr/>
        </p:nvCxnSpPr>
        <p:spPr>
          <a:xfrm>
            <a:off x="1822623" y="1930400"/>
            <a:ext cx="16715" cy="22079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ak 19">
            <a:extLst>
              <a:ext uri="{FF2B5EF4-FFF2-40B4-BE49-F238E27FC236}">
                <a16:creationId xmlns:a16="http://schemas.microsoft.com/office/drawing/2014/main" id="{3AD3AADA-249F-503A-E1B4-A97A6DB98F07}"/>
              </a:ext>
            </a:extLst>
          </p:cNvPr>
          <p:cNvCxnSpPr>
            <a:cxnSpLocks/>
          </p:cNvCxnSpPr>
          <p:nvPr/>
        </p:nvCxnSpPr>
        <p:spPr>
          <a:xfrm>
            <a:off x="3576051" y="1883103"/>
            <a:ext cx="16715" cy="22079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ak 19">
            <a:extLst>
              <a:ext uri="{FF2B5EF4-FFF2-40B4-BE49-F238E27FC236}">
                <a16:creationId xmlns:a16="http://schemas.microsoft.com/office/drawing/2014/main" id="{9A2200B1-0972-C5B5-13FF-9BAF876B4BD6}"/>
              </a:ext>
            </a:extLst>
          </p:cNvPr>
          <p:cNvCxnSpPr>
            <a:cxnSpLocks/>
          </p:cNvCxnSpPr>
          <p:nvPr/>
        </p:nvCxnSpPr>
        <p:spPr>
          <a:xfrm>
            <a:off x="5344329" y="1883102"/>
            <a:ext cx="16715" cy="22079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ak 19">
            <a:extLst>
              <a:ext uri="{FF2B5EF4-FFF2-40B4-BE49-F238E27FC236}">
                <a16:creationId xmlns:a16="http://schemas.microsoft.com/office/drawing/2014/main" id="{5149AC82-AD72-8547-D657-EC98C249F8DE}"/>
              </a:ext>
            </a:extLst>
          </p:cNvPr>
          <p:cNvCxnSpPr>
            <a:cxnSpLocks/>
          </p:cNvCxnSpPr>
          <p:nvPr/>
        </p:nvCxnSpPr>
        <p:spPr>
          <a:xfrm>
            <a:off x="7212650" y="1877632"/>
            <a:ext cx="16715" cy="22079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59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ölnlycke">
  <a:themeElements>
    <a:clrScheme name="Molnlycke_colour">
      <a:dk1>
        <a:srgbClr val="232523"/>
      </a:dk1>
      <a:lt1>
        <a:sysClr val="window" lastClr="FFFFFF"/>
      </a:lt1>
      <a:dk2>
        <a:srgbClr val="00291D"/>
      </a:dk2>
      <a:lt2>
        <a:srgbClr val="F5F2EE"/>
      </a:lt2>
      <a:accent1>
        <a:srgbClr val="067A3C"/>
      </a:accent1>
      <a:accent2>
        <a:srgbClr val="00402F"/>
      </a:accent2>
      <a:accent3>
        <a:srgbClr val="DAD7D0"/>
      </a:accent3>
      <a:accent4>
        <a:srgbClr val="97FF86"/>
      </a:accent4>
      <a:accent5>
        <a:srgbClr val="C8C0F9"/>
      </a:accent5>
      <a:accent6>
        <a:srgbClr val="FF7066"/>
      </a:accent6>
      <a:hlink>
        <a:srgbClr val="067A3C"/>
      </a:hlink>
      <a:folHlink>
        <a:srgbClr val="067A3C"/>
      </a:folHlink>
    </a:clrScheme>
    <a:fontScheme name="Mölnlycke - Font">
      <a:majorFont>
        <a:latin typeface="Molnlycke Sans"/>
        <a:ea typeface=""/>
        <a:cs typeface=""/>
      </a:majorFont>
      <a:minorFont>
        <a:latin typeface="Molnlycke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300" dirty="0" err="1" smtClean="0"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spcBef>
            <a:spcPts val="1150"/>
          </a:spcBef>
          <a:defRPr sz="1300" spc="-40" dirty="0" err="1"/>
        </a:defPPr>
      </a:lstStyle>
    </a:txDef>
  </a:objectDefaults>
  <a:extraClrSchemeLst/>
  <a:custClrLst>
    <a:custClr>
      <a:srgbClr val="F0F2F0"/>
    </a:custClr>
    <a:custClr>
      <a:srgbClr val="8F8E85"/>
    </a:custClr>
    <a:custClr>
      <a:srgbClr val="F2FFA0"/>
    </a:custClr>
    <a:custClr>
      <a:srgbClr val="6E7B83"/>
    </a:custClr>
    <a:custClr>
      <a:srgbClr val="14AF28"/>
    </a:custClr>
  </a:custClrLst>
  <a:extLst>
    <a:ext uri="{05A4C25C-085E-4340-85A3-A5531E510DB2}">
      <thm15:themeFamily xmlns:thm15="http://schemas.microsoft.com/office/thememl/2012/main" name="Presentation10" id="{74A2326F-02A4-BB43-86F4-3EAF59CA02D8}" vid="{6196D23A-DEF1-F546-B739-31E7EE8A9938}"/>
    </a:ext>
  </a:extLst>
</a:theme>
</file>

<file path=ppt/theme/theme2.xml><?xml version="1.0" encoding="utf-8"?>
<a:theme xmlns:a="http://schemas.openxmlformats.org/drawingml/2006/main" name="Office-tema">
  <a:themeElements>
    <a:clrScheme name="Molnlycke_colour">
      <a:dk1>
        <a:srgbClr val="121312"/>
      </a:dk1>
      <a:lt1>
        <a:sysClr val="window" lastClr="FFFFFF"/>
      </a:lt1>
      <a:dk2>
        <a:srgbClr val="000000"/>
      </a:dk2>
      <a:lt2>
        <a:srgbClr val="F2FFA0"/>
      </a:lt2>
      <a:accent1>
        <a:srgbClr val="056631"/>
      </a:accent1>
      <a:accent2>
        <a:srgbClr val="00402F"/>
      </a:accent2>
      <a:accent3>
        <a:srgbClr val="F5F2EE"/>
      </a:accent3>
      <a:accent4>
        <a:srgbClr val="058935"/>
      </a:accent4>
      <a:accent5>
        <a:srgbClr val="97FF86"/>
      </a:accent5>
      <a:accent6>
        <a:srgbClr val="C8C0F9"/>
      </a:accent6>
      <a:hlink>
        <a:srgbClr val="056631"/>
      </a:hlink>
      <a:folHlink>
        <a:srgbClr val="056631"/>
      </a:folHlink>
    </a:clrScheme>
    <a:fontScheme name="Molnlycke_font">
      <a:majorFont>
        <a:latin typeface="Molnlycke Sans"/>
        <a:ea typeface=""/>
        <a:cs typeface=""/>
      </a:majorFont>
      <a:minorFont>
        <a:latin typeface="Molnlycke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olnlycke_colour">
      <a:dk1>
        <a:srgbClr val="121312"/>
      </a:dk1>
      <a:lt1>
        <a:sysClr val="window" lastClr="FFFFFF"/>
      </a:lt1>
      <a:dk2>
        <a:srgbClr val="000000"/>
      </a:dk2>
      <a:lt2>
        <a:srgbClr val="F2FFA0"/>
      </a:lt2>
      <a:accent1>
        <a:srgbClr val="056631"/>
      </a:accent1>
      <a:accent2>
        <a:srgbClr val="00402F"/>
      </a:accent2>
      <a:accent3>
        <a:srgbClr val="F5F2EE"/>
      </a:accent3>
      <a:accent4>
        <a:srgbClr val="058935"/>
      </a:accent4>
      <a:accent5>
        <a:srgbClr val="97FF86"/>
      </a:accent5>
      <a:accent6>
        <a:srgbClr val="C8C0F9"/>
      </a:accent6>
      <a:hlink>
        <a:srgbClr val="056631"/>
      </a:hlink>
      <a:folHlink>
        <a:srgbClr val="056631"/>
      </a:folHlink>
    </a:clrScheme>
    <a:fontScheme name="Molnlycke_font">
      <a:majorFont>
        <a:latin typeface="Molnlycke Sans"/>
        <a:ea typeface=""/>
        <a:cs typeface=""/>
      </a:majorFont>
      <a:minorFont>
        <a:latin typeface="Molnlycke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10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11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12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13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2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3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4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5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6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7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8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ppt/theme/themeOverride9.xml><?xml version="1.0" encoding="utf-8"?>
<a:themeOverride xmlns:a="http://schemas.openxmlformats.org/drawingml/2006/main">
  <a:clrScheme name="Molnlycke_colour">
    <a:dk1>
      <a:srgbClr val="232523"/>
    </a:dk1>
    <a:lt1>
      <a:sysClr val="window" lastClr="FFFFFF"/>
    </a:lt1>
    <a:dk2>
      <a:srgbClr val="00291D"/>
    </a:dk2>
    <a:lt2>
      <a:srgbClr val="F5F2EE"/>
    </a:lt2>
    <a:accent1>
      <a:srgbClr val="067A3C"/>
    </a:accent1>
    <a:accent2>
      <a:srgbClr val="00402F"/>
    </a:accent2>
    <a:accent3>
      <a:srgbClr val="DAD7D0"/>
    </a:accent3>
    <a:accent4>
      <a:srgbClr val="97FF86"/>
    </a:accent4>
    <a:accent5>
      <a:srgbClr val="C8C0F9"/>
    </a:accent5>
    <a:accent6>
      <a:srgbClr val="FF7066"/>
    </a:accent6>
    <a:hlink>
      <a:srgbClr val="067A3C"/>
    </a:hlink>
    <a:folHlink>
      <a:srgbClr val="067A3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18" ma:contentTypeDescription="Skapa ett nytt dokument." ma:contentTypeScope="" ma:versionID="12fc860f1e1550168a1d1feda73162f0">
  <xsd:schema xmlns:xsd="http://www.w3.org/2001/XMLSchema" xmlns:xs="http://www.w3.org/2001/XMLSchema" xmlns:p="http://schemas.microsoft.com/office/2006/metadata/properties" xmlns:ns2="10c3a147-0d64-46aa-a281-dc97358e8373" xmlns:ns3="d7532cd0-e888-47d6-8f58-db0210f25002" targetNamespace="http://schemas.microsoft.com/office/2006/metadata/properties" ma:root="true" ma:fieldsID="dfc29a57916bb2533b6b0a9365daf8fc" ns2:_="" ns3:_="">
    <xsd:import namespace="10c3a147-0d64-46aa-a281-dc97358e8373"/>
    <xsd:import namespace="d7532cd0-e888-47d6-8f58-db0210f250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ildmarkeringar" ma:readOnly="false" ma:fieldId="{5cf76f15-5ced-4ddc-b409-7134ff3c332f}" ma:taxonomyMulti="true" ma:sspId="e641fc9e-d469-439b-858c-bb315f8f2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32cd0-e888-47d6-8f58-db0210f25002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471c71c-4a4e-4043-8b67-d4c7c6a5e6c1}" ma:internalName="TaxCatchAll" ma:showField="CatchAllData" ma:web="d7532cd0-e888-47d6-8f58-db0210f250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532cd0-e888-47d6-8f58-db0210f25002" xsi:nil="true"/>
    <lcf76f155ced4ddcb4097134ff3c332f xmlns="10c3a147-0d64-46aa-a281-dc97358e8373">
      <Terms xmlns="http://schemas.microsoft.com/office/infopath/2007/PartnerControls"/>
    </lcf76f155ced4ddcb4097134ff3c332f>
    <SharedWithUsers xmlns="d7532cd0-e888-47d6-8f58-db0210f25002">
      <UserInfo>
        <DisplayName>Linda Byrlind</DisplayName>
        <AccountId>152</AccountId>
        <AccountType/>
      </UserInfo>
      <UserInfo>
        <DisplayName>Marie Rehn</DisplayName>
        <AccountId>30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07E754-D7C7-449C-A984-D8AB1C9EDC1F}">
  <ds:schemaRefs>
    <ds:schemaRef ds:uri="10c3a147-0d64-46aa-a281-dc97358e8373"/>
    <ds:schemaRef ds:uri="d7532cd0-e888-47d6-8f58-db0210f250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4ABDA6A-1F6C-4B42-8544-08E5AE6AC91F}">
  <ds:schemaRefs>
    <ds:schemaRef ds:uri="10c3a147-0d64-46aa-a281-dc97358e8373"/>
    <ds:schemaRef ds:uri="d7532cd0-e888-47d6-8f58-db0210f2500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Mölnlycke</Template>
  <TotalTime>0</TotalTime>
  <Words>1198</Words>
  <Application>Microsoft Macintosh PowerPoint</Application>
  <PresentationFormat>On-screen Show (16:9)</PresentationFormat>
  <Paragraphs>182</Paragraphs>
  <Slides>14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Molnlycke Sans</vt:lpstr>
      <vt:lpstr>Molnlycke Sans Light</vt:lpstr>
      <vt:lpstr>Wingdings 3</vt:lpstr>
      <vt:lpstr>Mölnlycke</vt:lpstr>
      <vt:lpstr>think-cell Slide</vt:lpstr>
      <vt:lpstr>PowerPoint Presentation</vt:lpstr>
      <vt:lpstr>Surgical site complications undermine your outcomes – prevention is vital</vt:lpstr>
      <vt:lpstr>Surgeons’ consensus on incision care</vt:lpstr>
      <vt:lpstr>PowerPoint Presentation</vt:lpstr>
      <vt:lpstr>The surgeons’ consensus  on dressing properties</vt:lpstr>
      <vt:lpstr>Inspiration to  the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Mepilex Border Post-Op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Ström</dc:creator>
  <cp:lastModifiedBy>Galina Dzobelova</cp:lastModifiedBy>
  <cp:revision>3</cp:revision>
  <dcterms:created xsi:type="dcterms:W3CDTF">2024-02-29T07:39:27Z</dcterms:created>
  <dcterms:modified xsi:type="dcterms:W3CDTF">2026-07-08T06:40:21Z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32000</vt:r8>
  </property>
  <property fmtid="{D5CDD505-2E9C-101B-9397-08002B2CF9AE}" pid="4" name="MediaServiceImageTags">
    <vt:lpwstr/>
  </property>
  <property fmtid="{D5CDD505-2E9C-101B-9397-08002B2CF9AE}" pid="5" name="MSIP_Label_2d2590dc-4aed-4200-b94f-e76648f39b3b_Enabled">
    <vt:lpwstr>true</vt:lpwstr>
  </property>
  <property fmtid="{D5CDD505-2E9C-101B-9397-08002B2CF9AE}" pid="6" name="MSIP_Label_2d2590dc-4aed-4200-b94f-e76648f39b3b_SetDate">
    <vt:lpwstr>2026-06-16T09:22:49Z</vt:lpwstr>
  </property>
  <property fmtid="{D5CDD505-2E9C-101B-9397-08002B2CF9AE}" pid="7" name="MSIP_Label_2d2590dc-4aed-4200-b94f-e76648f39b3b_Method">
    <vt:lpwstr>Standard</vt:lpwstr>
  </property>
  <property fmtid="{D5CDD505-2E9C-101B-9397-08002B2CF9AE}" pid="8" name="MSIP_Label_2d2590dc-4aed-4200-b94f-e76648f39b3b_Name">
    <vt:lpwstr>GLO_Internal</vt:lpwstr>
  </property>
  <property fmtid="{D5CDD505-2E9C-101B-9397-08002B2CF9AE}" pid="9" name="MSIP_Label_2d2590dc-4aed-4200-b94f-e76648f39b3b_SiteId">
    <vt:lpwstr>4d3f6608-ec8c-4b1f-9484-274a4b699efb</vt:lpwstr>
  </property>
  <property fmtid="{D5CDD505-2E9C-101B-9397-08002B2CF9AE}" pid="10" name="MSIP_Label_2d2590dc-4aed-4200-b94f-e76648f39b3b_ActionId">
    <vt:lpwstr>896c4997-9c19-485e-bd4a-d957fbc8edab</vt:lpwstr>
  </property>
  <property fmtid="{D5CDD505-2E9C-101B-9397-08002B2CF9AE}" pid="11" name="MSIP_Label_2d2590dc-4aed-4200-b94f-e76648f39b3b_ContentBits">
    <vt:lpwstr>0</vt:lpwstr>
  </property>
  <property fmtid="{D5CDD505-2E9C-101B-9397-08002B2CF9AE}" pid="12" name="MSIP_Label_2d2590dc-4aed-4200-b94f-e76648f39b3b_Tag">
    <vt:lpwstr>10, 3, 0, 1</vt:lpwstr>
  </property>
</Properties>
</file>